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83" r:id="rId3"/>
    <p:sldId id="258" r:id="rId4"/>
    <p:sldId id="280" r:id="rId5"/>
    <p:sldId id="281" r:id="rId6"/>
    <p:sldId id="282" r:id="rId7"/>
    <p:sldId id="260" r:id="rId8"/>
    <p:sldId id="261" r:id="rId9"/>
    <p:sldId id="262" r:id="rId10"/>
    <p:sldId id="263" r:id="rId11"/>
    <p:sldId id="265" r:id="rId12"/>
    <p:sldId id="311" r:id="rId13"/>
    <p:sldId id="284" r:id="rId14"/>
    <p:sldId id="267" r:id="rId15"/>
    <p:sldId id="269" r:id="rId16"/>
    <p:sldId id="303" r:id="rId17"/>
    <p:sldId id="266" r:id="rId18"/>
    <p:sldId id="310" r:id="rId19"/>
    <p:sldId id="270" r:id="rId20"/>
    <p:sldId id="271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304" r:id="rId31"/>
    <p:sldId id="305" r:id="rId32"/>
    <p:sldId id="306" r:id="rId33"/>
    <p:sldId id="307" r:id="rId34"/>
    <p:sldId id="272" r:id="rId35"/>
    <p:sldId id="273" r:id="rId36"/>
    <p:sldId id="274" r:id="rId37"/>
    <p:sldId id="275" r:id="rId38"/>
    <p:sldId id="276" r:id="rId39"/>
    <p:sldId id="277" r:id="rId40"/>
    <p:sldId id="295" r:id="rId41"/>
    <p:sldId id="296" r:id="rId42"/>
    <p:sldId id="298" r:id="rId43"/>
    <p:sldId id="299" r:id="rId44"/>
    <p:sldId id="300" r:id="rId45"/>
    <p:sldId id="301" r:id="rId46"/>
    <p:sldId id="302" r:id="rId47"/>
    <p:sldId id="259" r:id="rId48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10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94" autoAdjust="0"/>
    <p:restoredTop sz="94607" autoAdjust="0"/>
  </p:normalViewPr>
  <p:slideViewPr>
    <p:cSldViewPr snapToGrid="0">
      <p:cViewPr varScale="1">
        <p:scale>
          <a:sx n="84" d="100"/>
          <a:sy n="84" d="100"/>
        </p:scale>
        <p:origin x="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5F5C70-6A91-48AC-A9D5-461F1A2C77D2}" type="datetimeFigureOut">
              <a:rPr lang="es-EC" smtClean="0"/>
              <a:t>20/6/2024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B5467-30B9-4440-A387-01E0577E190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01085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B5467-30B9-4440-A387-01E0577E1906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83639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B5467-30B9-4440-A387-01E0577E1906}" type="slidenum">
              <a:rPr lang="es-EC" smtClean="0"/>
              <a:t>37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63380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BBDAF59-A567-4064-B27D-66DEC6A43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9CAA96E-776F-411E-B540-57DB7FBD22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0DEA820-A6F7-4698-B340-0FD0B075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3D50-8584-4BEA-A5B0-5709B811DD9A}" type="datetimeFigureOut">
              <a:rPr lang="es-EC" smtClean="0"/>
              <a:t>20/6/2024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7C63610-FDEF-4AC8-82DA-AD666032B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B63EE73-6040-401D-A6E2-BC59CFD54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DA8B-978A-42E5-81A9-023D9051438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21885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C454E1A-D5EF-4460-B348-927BF88C4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3AA68E3B-03FF-4CEC-A130-2A0358CA5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F2B21D3-53D4-466B-AD3D-672790C47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3D50-8584-4BEA-A5B0-5709B811DD9A}" type="datetimeFigureOut">
              <a:rPr lang="es-EC" smtClean="0"/>
              <a:t>20/6/2024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5FBF912-5FA2-4A9A-BC4F-3A0E2A248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401F200-9359-48FF-A489-7D06DEBE6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DA8B-978A-42E5-81A9-023D9051438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15869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A7DF7A0B-F0BE-408C-AFC5-63522465FC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7E085FE4-22AC-4765-927D-F47A88DA7E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4A082A1-E163-48F1-98C8-364260A20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3D50-8584-4BEA-A5B0-5709B811DD9A}" type="datetimeFigureOut">
              <a:rPr lang="es-EC" smtClean="0"/>
              <a:t>20/6/2024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8246791-1E86-4B8C-9916-47EB072FD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864F9F7-8CEB-4E42-86CB-A091FF6F5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DA8B-978A-42E5-81A9-023D9051438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42007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D31ED4B-D54A-43F2-8942-A586DAF01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8C8679B-80FC-444C-8C8D-09A9027B9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9E56A20-A0C0-4725-BEB6-E7DE343FB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3D50-8584-4BEA-A5B0-5709B811DD9A}" type="datetimeFigureOut">
              <a:rPr lang="es-EC" smtClean="0"/>
              <a:t>20/6/2024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7EED52B-4A18-43D8-8141-A854D24C4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A1CE824-4D26-4834-B189-81737F96B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DA8B-978A-42E5-81A9-023D9051438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4087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C0244B9-6D34-4816-8D53-8A2F1570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62BD78D2-97BA-4AA5-AEE9-A5EA6DB45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FBC23A9-9AF0-4EBE-BDCF-F1467420D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3D50-8584-4BEA-A5B0-5709B811DD9A}" type="datetimeFigureOut">
              <a:rPr lang="es-EC" smtClean="0"/>
              <a:t>20/6/2024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BF44968-9A9E-41D5-8F13-E907CBE73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21A70D8-CE8C-4C99-B3C9-65C0005B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DA8B-978A-42E5-81A9-023D9051438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68022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C96A971-84F3-461C-AD77-55892305B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FD21064-2B94-43C6-A561-B0F2FA886E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A42CA7EE-6CD1-435C-AF41-AB940DB2C0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A7BB0DE6-2AA8-4B5D-A81E-0959D7E4E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3D50-8584-4BEA-A5B0-5709B811DD9A}" type="datetimeFigureOut">
              <a:rPr lang="es-EC" smtClean="0"/>
              <a:t>20/6/2024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127947DF-A3B0-4FC8-9A9C-ED9D50547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7D8F186-80DD-4AFE-9A16-A8AF3EE4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DA8B-978A-42E5-81A9-023D9051438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67173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A9B1932-A3E3-4162-A6EF-D56C82F7B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C26E929-2E50-4DBF-9CD4-C99EDAE28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A50EEC8B-9AA7-4768-B0F9-5FF9D1B19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64E4C081-9B52-45A7-8738-F4F4A3615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3B9A620E-0AC7-45E7-839B-AF7E0C93F9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81E13EBA-92B3-49EB-B104-B112219C9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3D50-8584-4BEA-A5B0-5709B811DD9A}" type="datetimeFigureOut">
              <a:rPr lang="es-EC" smtClean="0"/>
              <a:t>20/6/2024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CAB5F050-35C0-47B3-8BCE-D30E79868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12B122DF-FC01-488A-BEE9-2EBAA020F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DA8B-978A-42E5-81A9-023D9051438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82755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399EB05-7D68-435E-8995-02A39CF06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3F935925-75F8-4C8F-BF66-46D9E991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3D50-8584-4BEA-A5B0-5709B811DD9A}" type="datetimeFigureOut">
              <a:rPr lang="es-EC" smtClean="0"/>
              <a:t>20/6/2024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9B9C4B92-871B-463E-B50F-2D081226C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CCBEBCE8-4BB5-40DB-B6E8-1E916865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DA8B-978A-42E5-81A9-023D9051438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54781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995E83D0-D357-4087-B22D-82CCFA2FD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3D50-8584-4BEA-A5B0-5709B811DD9A}" type="datetimeFigureOut">
              <a:rPr lang="es-EC" smtClean="0"/>
              <a:t>20/6/2024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C30BFFE1-1B12-47E7-9BC6-2608E1AAA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D4EA950-9E10-4F12-88BC-4C8180830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DA8B-978A-42E5-81A9-023D9051438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68139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6BEC39-0D71-4D12-8A1F-063449EC3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2EB7D70-0DD8-447E-A50F-5431F1124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6D1B00CD-966B-47C2-B7DD-48AECB39D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25CD4EF-DD5F-4FEB-BB53-31770C7C2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3D50-8584-4BEA-A5B0-5709B811DD9A}" type="datetimeFigureOut">
              <a:rPr lang="es-EC" smtClean="0"/>
              <a:t>20/6/2024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A1AC49D-4B26-4568-A3E8-120E6854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EA1DAFC-0B33-4901-A410-7AED20E69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DA8B-978A-42E5-81A9-023D9051438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43172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2A95BDE-5A4B-4954-81D4-0B044801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75883679-2536-4437-9FF8-285DA78C5B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DB8298C-09BC-46EE-BCC0-0718EC0A4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DD8BC07D-C3D5-41A0-8378-8ADE059B2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3D50-8584-4BEA-A5B0-5709B811DD9A}" type="datetimeFigureOut">
              <a:rPr lang="es-EC" smtClean="0"/>
              <a:t>20/6/2024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AEDD471-E0AE-4515-B97F-0223A3B6B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B632C56-1FB8-4E94-9925-F6B550B68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DA8B-978A-42E5-81A9-023D9051438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97630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BEAB244E-3C44-40A6-8349-30F2AF9E0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66D4580-EE15-4310-864C-36BEFA902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433F658-5B4D-4403-B789-9C69DF41A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03D50-8584-4BEA-A5B0-5709B811DD9A}" type="datetimeFigureOut">
              <a:rPr lang="es-EC" smtClean="0"/>
              <a:t>20/6/2024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3462CC8-10DD-44CC-8E7A-6D455C4A82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6CB500F-FCCF-4069-9E82-E3264D740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3DA8B-978A-42E5-81A9-023D9051438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34550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sv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DC55B89-CCCB-46DF-A2C8-B4F36AB2A1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BBF7F99-E6A7-4F95-A118-A538D54992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F39504F-0821-4425-B1AC-27D83FA7D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4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5">
            <a:extLst>
              <a:ext uri="{FF2B5EF4-FFF2-40B4-BE49-F238E27FC236}">
                <a16:creationId xmlns:a16="http://schemas.microsoft.com/office/drawing/2014/main" xmlns="" id="{55161346-04F5-49FA-96A8-BFFD4EA26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1B43AC-EBB7-43F7-9D4B-7F67C15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7" y="0"/>
            <a:ext cx="7092818" cy="1325563"/>
          </a:xfrm>
        </p:spPr>
        <p:txBody>
          <a:bodyPr/>
          <a:lstStyle/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ESCUELA DE BOMBEROS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DF99190-530F-4571-9B63-893ED9151F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9" t="16237" r="14111" b="14790"/>
          <a:stretch/>
        </p:blipFill>
        <p:spPr>
          <a:xfrm>
            <a:off x="7949680" y="1121262"/>
            <a:ext cx="4249702" cy="5736738"/>
          </a:xfrm>
          <a:prstGeom prst="rect">
            <a:avLst/>
          </a:prstGeom>
        </p:spPr>
      </p:pic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xmlns="" id="{4C67EAE3-AF85-436B-B48D-4CCE14994453}"/>
              </a:ext>
            </a:extLst>
          </p:cNvPr>
          <p:cNvSpPr txBox="1">
            <a:spLocks/>
          </p:cNvSpPr>
          <p:nvPr/>
        </p:nvSpPr>
        <p:spPr>
          <a:xfrm>
            <a:off x="399646" y="2002907"/>
            <a:ext cx="7092817" cy="3483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2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Participación en el primer congreso nacional para bomberas </a:t>
            </a:r>
            <a:r>
              <a:rPr lang="es-ES" sz="4200" dirty="0">
                <a:solidFill>
                  <a:srgbClr val="C8102C"/>
                </a:solidFill>
                <a:latin typeface="LisztFY-Blk" panose="020B0A03020201020004" pitchFamily="34" charset="0"/>
              </a:rPr>
              <a:t>“Mujeres del presente y futuro” </a:t>
            </a:r>
            <a:r>
              <a:rPr lang="es-ES" sz="42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con la representación de </a:t>
            </a:r>
            <a:r>
              <a:rPr lang="es-ES" sz="4200" dirty="0">
                <a:solidFill>
                  <a:srgbClr val="C8102C"/>
                </a:solidFill>
                <a:latin typeface="LisztFY-Blk" panose="020B0A03020201020004" pitchFamily="34" charset="0"/>
              </a:rPr>
              <a:t>2 integrantes del BCBVC.</a:t>
            </a:r>
            <a:endParaRPr lang="es-EC" sz="4200" dirty="0">
              <a:solidFill>
                <a:srgbClr val="C8102C"/>
              </a:solidFill>
              <a:latin typeface="LisztFY-Blk" panose="020B0A03020201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17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arcador de contenido 5">
            <a:extLst>
              <a:ext uri="{FF2B5EF4-FFF2-40B4-BE49-F238E27FC236}">
                <a16:creationId xmlns:a16="http://schemas.microsoft.com/office/drawing/2014/main" xmlns="" id="{B52F469B-0609-4EC3-BDFF-F77891F7C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1B43AC-EBB7-43F7-9D4B-7F67C15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7" y="0"/>
            <a:ext cx="7092818" cy="1325563"/>
          </a:xfrm>
        </p:spPr>
        <p:txBody>
          <a:bodyPr/>
          <a:lstStyle/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ESCUELA DE BOMBEROS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CDFAFE51-99C8-4EBA-9399-FB0501A8C175}"/>
              </a:ext>
            </a:extLst>
          </p:cNvPr>
          <p:cNvSpPr txBox="1">
            <a:spLocks/>
          </p:cNvSpPr>
          <p:nvPr/>
        </p:nvSpPr>
        <p:spPr>
          <a:xfrm>
            <a:off x="1537039" y="2903292"/>
            <a:ext cx="5311613" cy="2949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Control de incendios</a:t>
            </a:r>
          </a:p>
          <a:p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Manejo de extintores</a:t>
            </a:r>
          </a:p>
          <a:p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Primeros auxilios</a:t>
            </a:r>
          </a:p>
          <a:p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Vacunación</a:t>
            </a:r>
          </a:p>
          <a:p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Rescate</a:t>
            </a:r>
            <a:endParaRPr lang="es-EC" b="1" dirty="0">
              <a:solidFill>
                <a:schemeClr val="bg2">
                  <a:lumMod val="25000"/>
                </a:schemeClr>
              </a:solidFill>
              <a:latin typeface="LisztFY-Bk" panose="020B05030202010200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DF99190-530F-4571-9B63-893ED9151F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5" r="44099"/>
          <a:stretch/>
        </p:blipFill>
        <p:spPr>
          <a:xfrm>
            <a:off x="7949680" y="1121262"/>
            <a:ext cx="4249702" cy="573673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821AE6C-4950-42AA-AFA9-87572BB8306B}"/>
              </a:ext>
            </a:extLst>
          </p:cNvPr>
          <p:cNvSpPr txBox="1">
            <a:spLocks/>
          </p:cNvSpPr>
          <p:nvPr/>
        </p:nvSpPr>
        <p:spPr>
          <a:xfrm>
            <a:off x="991608" y="1333379"/>
            <a:ext cx="1120315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6000" b="1" dirty="0">
                <a:solidFill>
                  <a:srgbClr val="C8102C"/>
                </a:solidFill>
                <a:latin typeface="LisztFY-Blk" panose="020B0A03020201020004" pitchFamily="34" charset="0"/>
              </a:rPr>
              <a:t>93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C3C114E4-9DFC-4999-A2E4-D18E10C40A73}"/>
              </a:ext>
            </a:extLst>
          </p:cNvPr>
          <p:cNvSpPr txBox="1">
            <a:spLocks/>
          </p:cNvSpPr>
          <p:nvPr/>
        </p:nvSpPr>
        <p:spPr>
          <a:xfrm>
            <a:off x="399647" y="2088902"/>
            <a:ext cx="2293412" cy="32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INSTITUCIONES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91092868-442A-4B27-9171-D868753ABC65}"/>
              </a:ext>
            </a:extLst>
          </p:cNvPr>
          <p:cNvSpPr txBox="1">
            <a:spLocks/>
          </p:cNvSpPr>
          <p:nvPr/>
        </p:nvSpPr>
        <p:spPr>
          <a:xfrm>
            <a:off x="3420253" y="1004764"/>
            <a:ext cx="2136425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6000" b="1" dirty="0">
                <a:solidFill>
                  <a:srgbClr val="C8102C"/>
                </a:solidFill>
                <a:latin typeface="LisztFY-Blk" panose="020B0A03020201020004" pitchFamily="34" charset="0"/>
              </a:rPr>
              <a:t>5037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41720087-7CEE-476A-86F3-C69975A81187}"/>
              </a:ext>
            </a:extLst>
          </p:cNvPr>
          <p:cNvSpPr txBox="1">
            <a:spLocks/>
          </p:cNvSpPr>
          <p:nvPr/>
        </p:nvSpPr>
        <p:spPr>
          <a:xfrm>
            <a:off x="3420253" y="1575110"/>
            <a:ext cx="2066147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PERSONAS CAPACITADAS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617BFF64-BE4D-4440-9BB8-8E638B91D5F1}"/>
              </a:ext>
            </a:extLst>
          </p:cNvPr>
          <p:cNvSpPr txBox="1">
            <a:spLocks/>
          </p:cNvSpPr>
          <p:nvPr/>
        </p:nvSpPr>
        <p:spPr>
          <a:xfrm>
            <a:off x="392265" y="1161803"/>
            <a:ext cx="2419454" cy="32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CAPACITACIÓN A</a:t>
            </a:r>
          </a:p>
        </p:txBody>
      </p:sp>
    </p:spTree>
    <p:extLst>
      <p:ext uri="{BB962C8B-B14F-4D97-AF65-F5344CB8AC3E}">
        <p14:creationId xmlns:p14="http://schemas.microsoft.com/office/powerpoint/2010/main" val="6737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arcador de contenido 5">
            <a:extLst>
              <a:ext uri="{FF2B5EF4-FFF2-40B4-BE49-F238E27FC236}">
                <a16:creationId xmlns:a16="http://schemas.microsoft.com/office/drawing/2014/main" xmlns="" id="{F9A4E7E1-F070-4A31-A4FF-BF893F77E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CDFAFE51-99C8-4EBA-9399-FB0501A8C175}"/>
              </a:ext>
            </a:extLst>
          </p:cNvPr>
          <p:cNvSpPr txBox="1">
            <a:spLocks/>
          </p:cNvSpPr>
          <p:nvPr/>
        </p:nvSpPr>
        <p:spPr>
          <a:xfrm>
            <a:off x="1352004" y="3033568"/>
            <a:ext cx="5311613" cy="2343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b="1" dirty="0">
              <a:solidFill>
                <a:schemeClr val="bg2">
                  <a:lumMod val="25000"/>
                </a:schemeClr>
              </a:solidFill>
              <a:latin typeface="LisztFY-Bk" panose="020B0503020201020004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821AE6C-4950-42AA-AFA9-87572BB8306B}"/>
              </a:ext>
            </a:extLst>
          </p:cNvPr>
          <p:cNvSpPr txBox="1">
            <a:spLocks/>
          </p:cNvSpPr>
          <p:nvPr/>
        </p:nvSpPr>
        <p:spPr>
          <a:xfrm>
            <a:off x="963079" y="1466505"/>
            <a:ext cx="606490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C" sz="6000" b="1" dirty="0">
              <a:solidFill>
                <a:srgbClr val="C8102C"/>
              </a:solidFill>
              <a:latin typeface="LisztFY-Blk" panose="020B0A03020201020004" pitchFamily="34" charset="0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617BFF64-BE4D-4440-9BB8-8E638B91D5F1}"/>
              </a:ext>
            </a:extLst>
          </p:cNvPr>
          <p:cNvSpPr txBox="1">
            <a:spLocks/>
          </p:cNvSpPr>
          <p:nvPr/>
        </p:nvSpPr>
        <p:spPr>
          <a:xfrm>
            <a:off x="650846" y="1179634"/>
            <a:ext cx="2419454" cy="32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2000" b="1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A9BF2906-6849-4677-8654-864995EC681C}"/>
              </a:ext>
            </a:extLst>
          </p:cNvPr>
          <p:cNvSpPr/>
          <p:nvPr/>
        </p:nvSpPr>
        <p:spPr>
          <a:xfrm>
            <a:off x="7949680" y="3816220"/>
            <a:ext cx="1552575" cy="2707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Rectángulo 2"/>
          <p:cNvSpPr/>
          <p:nvPr/>
        </p:nvSpPr>
        <p:spPr>
          <a:xfrm>
            <a:off x="650847" y="1795243"/>
            <a:ext cx="64364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C" sz="4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Desarrollar las capacidades institucionales y sociales para </a:t>
            </a:r>
            <a:r>
              <a:rPr lang="es-EC" sz="4000" b="1" dirty="0">
                <a:solidFill>
                  <a:srgbClr val="C8102C"/>
                </a:solidFill>
                <a:latin typeface="LisztFY-Blk" panose="020B0A03020201020004" pitchFamily="34" charset="0"/>
              </a:rPr>
              <a:t>construir hábitat seguro y </a:t>
            </a:r>
            <a:r>
              <a:rPr lang="es-EC" sz="4000" b="1" dirty="0" err="1">
                <a:solidFill>
                  <a:srgbClr val="C8102C"/>
                </a:solidFill>
                <a:latin typeface="LisztFY-Blk" panose="020B0A03020201020004" pitchFamily="34" charset="0"/>
              </a:rPr>
              <a:t>resiliente</a:t>
            </a:r>
            <a:endParaRPr lang="es-EC" sz="4000" b="1" dirty="0">
              <a:solidFill>
                <a:srgbClr val="C8102C"/>
              </a:solidFill>
              <a:latin typeface="LisztFY-Blk" panose="020B0A030202010200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9" t="5796" r="9336" b="456"/>
          <a:stretch/>
        </p:blipFill>
        <p:spPr>
          <a:xfrm>
            <a:off x="7966364" y="1143000"/>
            <a:ext cx="4225003" cy="5714999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6B1B43AC-EBB7-43F7-9D4B-7F67C15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7" y="0"/>
            <a:ext cx="7092818" cy="1325563"/>
          </a:xfrm>
        </p:spPr>
        <p:txBody>
          <a:bodyPr/>
          <a:lstStyle/>
          <a:p>
            <a:r>
              <a:rPr lang="es-EC" b="1" dirty="0" smtClean="0">
                <a:solidFill>
                  <a:srgbClr val="C8102C"/>
                </a:solidFill>
                <a:latin typeface="LisztFY-Blk" panose="020B0A03020201020004" pitchFamily="34" charset="0"/>
              </a:rPr>
              <a:t>PREVENCIÓN</a:t>
            </a:r>
            <a:endParaRPr lang="es-EC" b="1" dirty="0">
              <a:solidFill>
                <a:srgbClr val="C8102C"/>
              </a:solidFill>
              <a:latin typeface="LisztFY-Blk" panose="020B0A03020201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76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arcador de contenido 5">
            <a:extLst>
              <a:ext uri="{FF2B5EF4-FFF2-40B4-BE49-F238E27FC236}">
                <a16:creationId xmlns:a16="http://schemas.microsoft.com/office/drawing/2014/main" xmlns="" id="{F9A4E7E1-F070-4A31-A4FF-BF893F77E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CDFAFE51-99C8-4EBA-9399-FB0501A8C175}"/>
              </a:ext>
            </a:extLst>
          </p:cNvPr>
          <p:cNvSpPr txBox="1">
            <a:spLocks/>
          </p:cNvSpPr>
          <p:nvPr/>
        </p:nvSpPr>
        <p:spPr>
          <a:xfrm>
            <a:off x="1352004" y="3033568"/>
            <a:ext cx="5311613" cy="2343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Hogar seguro</a:t>
            </a:r>
          </a:p>
          <a:p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Aprende a no quemarte</a:t>
            </a:r>
          </a:p>
          <a:p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Yo cuido los bosques</a:t>
            </a:r>
          </a:p>
          <a:p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¿Te cuento como me siento?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DF99190-530F-4571-9B63-893ED9151F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" t="13711" r="3212"/>
          <a:stretch/>
        </p:blipFill>
        <p:spPr>
          <a:xfrm>
            <a:off x="7949680" y="1121262"/>
            <a:ext cx="4249702" cy="573673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821AE6C-4950-42AA-AFA9-87572BB8306B}"/>
              </a:ext>
            </a:extLst>
          </p:cNvPr>
          <p:cNvSpPr txBox="1">
            <a:spLocks/>
          </p:cNvSpPr>
          <p:nvPr/>
        </p:nvSpPr>
        <p:spPr>
          <a:xfrm>
            <a:off x="963079" y="1466505"/>
            <a:ext cx="606490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6000" b="1" dirty="0">
                <a:solidFill>
                  <a:srgbClr val="C8102C"/>
                </a:solidFill>
                <a:latin typeface="LisztFY-Blk" panose="020B0A03020201020004" pitchFamily="34" charset="0"/>
              </a:rPr>
              <a:t>4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C3C114E4-9DFC-4999-A2E4-D18E10C40A73}"/>
              </a:ext>
            </a:extLst>
          </p:cNvPr>
          <p:cNvSpPr txBox="1">
            <a:spLocks/>
          </p:cNvSpPr>
          <p:nvPr/>
        </p:nvSpPr>
        <p:spPr>
          <a:xfrm>
            <a:off x="166381" y="2204804"/>
            <a:ext cx="2199886" cy="32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CAMPAÑAS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91092868-442A-4B27-9171-D868753ABC65}"/>
              </a:ext>
            </a:extLst>
          </p:cNvPr>
          <p:cNvSpPr txBox="1">
            <a:spLocks/>
          </p:cNvSpPr>
          <p:nvPr/>
        </p:nvSpPr>
        <p:spPr>
          <a:xfrm>
            <a:off x="3382533" y="1328605"/>
            <a:ext cx="2136425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6000" b="1" dirty="0">
                <a:solidFill>
                  <a:srgbClr val="C8102C"/>
                </a:solidFill>
                <a:latin typeface="LisztFY-Blk" panose="020B0A03020201020004" pitchFamily="34" charset="0"/>
              </a:rPr>
              <a:t>6963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41720087-7CEE-476A-86F3-C69975A81187}"/>
              </a:ext>
            </a:extLst>
          </p:cNvPr>
          <p:cNvSpPr txBox="1">
            <a:spLocks/>
          </p:cNvSpPr>
          <p:nvPr/>
        </p:nvSpPr>
        <p:spPr>
          <a:xfrm>
            <a:off x="3382533" y="1898951"/>
            <a:ext cx="2066147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PERSONAS ALCANZADAS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617BFF64-BE4D-4440-9BB8-8E638B91D5F1}"/>
              </a:ext>
            </a:extLst>
          </p:cNvPr>
          <p:cNvSpPr txBox="1">
            <a:spLocks/>
          </p:cNvSpPr>
          <p:nvPr/>
        </p:nvSpPr>
        <p:spPr>
          <a:xfrm>
            <a:off x="166381" y="1265529"/>
            <a:ext cx="2419454" cy="32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DIFUSIÓN DE 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971F77CD-D383-4FFD-A8EA-CFD8D2F8966E}"/>
              </a:ext>
            </a:extLst>
          </p:cNvPr>
          <p:cNvSpPr txBox="1">
            <a:spLocks/>
          </p:cNvSpPr>
          <p:nvPr/>
        </p:nvSpPr>
        <p:spPr>
          <a:xfrm>
            <a:off x="399646" y="3042"/>
            <a:ext cx="73167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RELACIONES PÚBLICAS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A9BF2906-6849-4677-8654-864995EC681C}"/>
              </a:ext>
            </a:extLst>
          </p:cNvPr>
          <p:cNvSpPr/>
          <p:nvPr/>
        </p:nvSpPr>
        <p:spPr>
          <a:xfrm>
            <a:off x="7949680" y="3816220"/>
            <a:ext cx="1552575" cy="2707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5F905DE0-88D7-43D5-B43E-6FB042D6C8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61" r="58448" b="20825"/>
          <a:stretch/>
        </p:blipFill>
        <p:spPr>
          <a:xfrm>
            <a:off x="7843057" y="4400370"/>
            <a:ext cx="1765820" cy="153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8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arcador de contenido 5">
            <a:extLst>
              <a:ext uri="{FF2B5EF4-FFF2-40B4-BE49-F238E27FC236}">
                <a16:creationId xmlns:a16="http://schemas.microsoft.com/office/drawing/2014/main" xmlns="" id="{C95DF4B3-F3EC-42C3-AF0B-E25719CD3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1B43AC-EBB7-43F7-9D4B-7F67C15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6" y="0"/>
            <a:ext cx="7316769" cy="1325563"/>
          </a:xfrm>
        </p:spPr>
        <p:txBody>
          <a:bodyPr/>
          <a:lstStyle/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RELACIONES PÚBLICAS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DF99190-530F-4571-9B63-893ED9151F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3" t="-225" r="32317" b="1287"/>
          <a:stretch/>
        </p:blipFill>
        <p:spPr>
          <a:xfrm>
            <a:off x="7949680" y="1121262"/>
            <a:ext cx="4249702" cy="573673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821AE6C-4950-42AA-AFA9-87572BB8306B}"/>
              </a:ext>
            </a:extLst>
          </p:cNvPr>
          <p:cNvSpPr txBox="1">
            <a:spLocks/>
          </p:cNvSpPr>
          <p:nvPr/>
        </p:nvSpPr>
        <p:spPr>
          <a:xfrm>
            <a:off x="470162" y="1505024"/>
            <a:ext cx="1773301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6000" b="1" dirty="0">
                <a:solidFill>
                  <a:srgbClr val="C8102C"/>
                </a:solidFill>
                <a:latin typeface="LisztFY-Blk" panose="020B0A03020201020004" pitchFamily="34" charset="0"/>
              </a:rPr>
              <a:t>B6K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C3C114E4-9DFC-4999-A2E4-D18E10C40A73}"/>
              </a:ext>
            </a:extLst>
          </p:cNvPr>
          <p:cNvSpPr txBox="1">
            <a:spLocks/>
          </p:cNvSpPr>
          <p:nvPr/>
        </p:nvSpPr>
        <p:spPr>
          <a:xfrm>
            <a:off x="249101" y="2327302"/>
            <a:ext cx="2199886" cy="32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BOMBEROS CUENCA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91092868-442A-4B27-9171-D868753ABC65}"/>
              </a:ext>
            </a:extLst>
          </p:cNvPr>
          <p:cNvSpPr txBox="1">
            <a:spLocks/>
          </p:cNvSpPr>
          <p:nvPr/>
        </p:nvSpPr>
        <p:spPr>
          <a:xfrm>
            <a:off x="3420253" y="1304048"/>
            <a:ext cx="2419454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6000" b="1" dirty="0">
                <a:solidFill>
                  <a:srgbClr val="C8102C"/>
                </a:solidFill>
                <a:latin typeface="LisztFY-Blk" panose="020B0A03020201020004" pitchFamily="34" charset="0"/>
              </a:rPr>
              <a:t>6000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41720087-7CEE-476A-86F3-C69975A81187}"/>
              </a:ext>
            </a:extLst>
          </p:cNvPr>
          <p:cNvSpPr txBox="1">
            <a:spLocks/>
          </p:cNvSpPr>
          <p:nvPr/>
        </p:nvSpPr>
        <p:spPr>
          <a:xfrm>
            <a:off x="3420253" y="1874394"/>
            <a:ext cx="2066147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PERSONAS ALCANZADAS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617BFF64-BE4D-4440-9BB8-8E638B91D5F1}"/>
              </a:ext>
            </a:extLst>
          </p:cNvPr>
          <p:cNvSpPr txBox="1">
            <a:spLocks/>
          </p:cNvSpPr>
          <p:nvPr/>
        </p:nvSpPr>
        <p:spPr>
          <a:xfrm>
            <a:off x="211777" y="1304048"/>
            <a:ext cx="2419454" cy="32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CICLO CARRERA</a:t>
            </a:r>
          </a:p>
        </p:txBody>
      </p: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xmlns="" id="{133EE18F-B5CF-460A-ACEF-AD02F14FE6FC}"/>
              </a:ext>
            </a:extLst>
          </p:cNvPr>
          <p:cNvSpPr txBox="1">
            <a:spLocks/>
          </p:cNvSpPr>
          <p:nvPr/>
        </p:nvSpPr>
        <p:spPr>
          <a:xfrm>
            <a:off x="399646" y="3256456"/>
            <a:ext cx="7092817" cy="1796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0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Emplazamiento del evento anual con la campaña </a:t>
            </a:r>
            <a:r>
              <a:rPr lang="es-ES" sz="4000" dirty="0">
                <a:solidFill>
                  <a:srgbClr val="C8102C"/>
                </a:solidFill>
                <a:latin typeface="LisztFY-Blk" panose="020B0A03020201020004" pitchFamily="34" charset="0"/>
              </a:rPr>
              <a:t>“Yo Cuido los Bosques”</a:t>
            </a:r>
            <a:endParaRPr lang="es-EC" sz="4000" dirty="0">
              <a:solidFill>
                <a:srgbClr val="C8102C"/>
              </a:solidFill>
              <a:latin typeface="LisztFY-Blk" panose="020B0A03020201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13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rcador de contenido 5">
            <a:extLst>
              <a:ext uri="{FF2B5EF4-FFF2-40B4-BE49-F238E27FC236}">
                <a16:creationId xmlns:a16="http://schemas.microsoft.com/office/drawing/2014/main" xmlns="" id="{C64531D9-1399-4318-9432-B1B84E832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1B43AC-EBB7-43F7-9D4B-7F67C15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6" y="0"/>
            <a:ext cx="7316769" cy="1325563"/>
          </a:xfrm>
        </p:spPr>
        <p:txBody>
          <a:bodyPr/>
          <a:lstStyle/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RELACIONES PÚBLICAS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DF99190-530F-4571-9B63-893ED9151F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0" r="19971" b="4627"/>
          <a:stretch/>
        </p:blipFill>
        <p:spPr>
          <a:xfrm rot="5400000">
            <a:off x="7206162" y="1864780"/>
            <a:ext cx="5736738" cy="4249702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821AE6C-4950-42AA-AFA9-87572BB8306B}"/>
              </a:ext>
            </a:extLst>
          </p:cNvPr>
          <p:cNvSpPr txBox="1">
            <a:spLocks/>
          </p:cNvSpPr>
          <p:nvPr/>
        </p:nvSpPr>
        <p:spPr>
          <a:xfrm>
            <a:off x="650675" y="1218518"/>
            <a:ext cx="1396738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6000" b="1" dirty="0">
                <a:solidFill>
                  <a:srgbClr val="C8102C"/>
                </a:solidFill>
                <a:latin typeface="LisztFY-Blk" panose="020B0A03020201020004" pitchFamily="34" charset="0"/>
              </a:rPr>
              <a:t>135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C3C114E4-9DFC-4999-A2E4-D18E10C40A73}"/>
              </a:ext>
            </a:extLst>
          </p:cNvPr>
          <p:cNvSpPr txBox="1">
            <a:spLocks/>
          </p:cNvSpPr>
          <p:nvPr/>
        </p:nvSpPr>
        <p:spPr>
          <a:xfrm>
            <a:off x="249101" y="2070602"/>
            <a:ext cx="2199886" cy="32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EVENTOS ASISTIDOS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91092868-442A-4B27-9171-D868753ABC65}"/>
              </a:ext>
            </a:extLst>
          </p:cNvPr>
          <p:cNvSpPr txBox="1">
            <a:spLocks/>
          </p:cNvSpPr>
          <p:nvPr/>
        </p:nvSpPr>
        <p:spPr>
          <a:xfrm>
            <a:off x="3387003" y="1218518"/>
            <a:ext cx="2199886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6000" b="1" dirty="0">
                <a:solidFill>
                  <a:srgbClr val="C8102C"/>
                </a:solidFill>
                <a:latin typeface="LisztFY-Blk" panose="020B0A03020201020004" pitchFamily="34" charset="0"/>
              </a:rPr>
              <a:t>6828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41720087-7CEE-476A-86F3-C69975A81187}"/>
              </a:ext>
            </a:extLst>
          </p:cNvPr>
          <p:cNvSpPr txBox="1">
            <a:spLocks/>
          </p:cNvSpPr>
          <p:nvPr/>
        </p:nvSpPr>
        <p:spPr>
          <a:xfrm>
            <a:off x="3420253" y="1761337"/>
            <a:ext cx="2066147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PERSONAS ALCANZADAS</a:t>
            </a:r>
          </a:p>
        </p:txBody>
      </p: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xmlns="" id="{133EE18F-B5CF-460A-ACEF-AD02F14FE6FC}"/>
              </a:ext>
            </a:extLst>
          </p:cNvPr>
          <p:cNvSpPr txBox="1">
            <a:spLocks/>
          </p:cNvSpPr>
          <p:nvPr/>
        </p:nvSpPr>
        <p:spPr>
          <a:xfrm>
            <a:off x="399646" y="3161763"/>
            <a:ext cx="7092817" cy="1796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0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Realización de ferias, visita a unidades educativas y eventos masivos</a:t>
            </a:r>
            <a:endParaRPr lang="es-EC" sz="4000" dirty="0">
              <a:solidFill>
                <a:srgbClr val="C8102C"/>
              </a:solidFill>
              <a:latin typeface="LisztFY-Blk" panose="020B0A03020201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31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contenido 5">
            <a:extLst>
              <a:ext uri="{FF2B5EF4-FFF2-40B4-BE49-F238E27FC236}">
                <a16:creationId xmlns:a16="http://schemas.microsoft.com/office/drawing/2014/main" xmlns="" id="{7C889B4D-6F60-421C-AAC0-2DD88CA05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CDFAFE51-99C8-4EBA-9399-FB0501A8C175}"/>
              </a:ext>
            </a:extLst>
          </p:cNvPr>
          <p:cNvSpPr txBox="1">
            <a:spLocks/>
          </p:cNvSpPr>
          <p:nvPr/>
        </p:nvSpPr>
        <p:spPr>
          <a:xfrm>
            <a:off x="1537038" y="3212360"/>
            <a:ext cx="5768831" cy="17588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dirty="0">
                <a:solidFill>
                  <a:schemeClr val="bg2">
                    <a:lumMod val="25000"/>
                  </a:schemeClr>
                </a:solidFill>
                <a:latin typeface="LisztFY-Bd" panose="020B0803020201020004" pitchFamily="34" charset="0"/>
              </a:rPr>
              <a:t>112 Barrios y comunidades</a:t>
            </a:r>
          </a:p>
          <a:p>
            <a:r>
              <a:rPr lang="es-ES" sz="3200" b="1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1842 mujeres</a:t>
            </a:r>
          </a:p>
          <a:p>
            <a:r>
              <a:rPr lang="es-ES" sz="3200" b="1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1499 hombres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DF99190-530F-4571-9B63-893ED9151F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9" t="12348" r="39108" b="227"/>
          <a:stretch/>
        </p:blipFill>
        <p:spPr>
          <a:xfrm>
            <a:off x="7949680" y="1121262"/>
            <a:ext cx="4249702" cy="573673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821AE6C-4950-42AA-AFA9-87572BB8306B}"/>
              </a:ext>
            </a:extLst>
          </p:cNvPr>
          <p:cNvSpPr txBox="1">
            <a:spLocks/>
          </p:cNvSpPr>
          <p:nvPr/>
        </p:nvSpPr>
        <p:spPr>
          <a:xfrm>
            <a:off x="525838" y="1355345"/>
            <a:ext cx="2022402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b="1" dirty="0">
                <a:solidFill>
                  <a:srgbClr val="C8102C"/>
                </a:solidFill>
                <a:latin typeface="LisztFY-Blk" panose="020B0A03020201020004" pitchFamily="34" charset="0"/>
              </a:rPr>
              <a:t>3341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C3C114E4-9DFC-4999-A2E4-D18E10C40A73}"/>
              </a:ext>
            </a:extLst>
          </p:cNvPr>
          <p:cNvSpPr txBox="1">
            <a:spLocks/>
          </p:cNvSpPr>
          <p:nvPr/>
        </p:nvSpPr>
        <p:spPr>
          <a:xfrm>
            <a:off x="437095" y="2283955"/>
            <a:ext cx="2199886" cy="32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PERSONAS ALCANZADAS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617BFF64-BE4D-4440-9BB8-8E638B91D5F1}"/>
              </a:ext>
            </a:extLst>
          </p:cNvPr>
          <p:cNvSpPr txBox="1">
            <a:spLocks/>
          </p:cNvSpPr>
          <p:nvPr/>
        </p:nvSpPr>
        <p:spPr>
          <a:xfrm>
            <a:off x="209026" y="1190976"/>
            <a:ext cx="2656025" cy="32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CAPACITACIÓN DE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971F77CD-D383-4FFD-A8EA-CFD8D2F8966E}"/>
              </a:ext>
            </a:extLst>
          </p:cNvPr>
          <p:cNvSpPr txBox="1">
            <a:spLocks/>
          </p:cNvSpPr>
          <p:nvPr/>
        </p:nvSpPr>
        <p:spPr>
          <a:xfrm>
            <a:off x="399646" y="0"/>
            <a:ext cx="73167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PREVENCIÓN</a:t>
            </a:r>
          </a:p>
        </p:txBody>
      </p:sp>
    </p:spTree>
    <p:extLst>
      <p:ext uri="{BB962C8B-B14F-4D97-AF65-F5344CB8AC3E}">
        <p14:creationId xmlns:p14="http://schemas.microsoft.com/office/powerpoint/2010/main" val="284807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arcador de contenido 5">
            <a:extLst>
              <a:ext uri="{FF2B5EF4-FFF2-40B4-BE49-F238E27FC236}">
                <a16:creationId xmlns:a16="http://schemas.microsoft.com/office/drawing/2014/main" xmlns="" id="{6249F9B5-3DB6-4D9B-A06B-160F39204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CDFAFE51-99C8-4EBA-9399-FB0501A8C175}"/>
              </a:ext>
            </a:extLst>
          </p:cNvPr>
          <p:cNvSpPr txBox="1">
            <a:spLocks/>
          </p:cNvSpPr>
          <p:nvPr/>
        </p:nvSpPr>
        <p:spPr>
          <a:xfrm>
            <a:off x="718458" y="1455575"/>
            <a:ext cx="5209396" cy="4105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US" altLang="es-EC" sz="24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1.</a:t>
            </a:r>
            <a:r>
              <a:rPr lang="es-US" altLang="es-EC" sz="2400" b="1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 </a:t>
            </a:r>
            <a:r>
              <a:rPr lang="es-US" altLang="es-EC" sz="2400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Inspecciones </a:t>
            </a:r>
          </a:p>
          <a:p>
            <a:r>
              <a:rPr lang="es-ES" altLang="es-EC" sz="24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2.</a:t>
            </a:r>
            <a:r>
              <a:rPr lang="es-ES" altLang="es-EC" sz="24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 </a:t>
            </a:r>
            <a:r>
              <a:rPr lang="es-ES" altLang="es-EC" sz="2400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Personas capacitadas en prevención de incendios</a:t>
            </a:r>
          </a:p>
          <a:p>
            <a:r>
              <a:rPr lang="es-US" altLang="es-EC" sz="24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3.</a:t>
            </a:r>
            <a:r>
              <a:rPr lang="es-US" altLang="es-EC" sz="24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 </a:t>
            </a:r>
            <a:r>
              <a:rPr lang="es-US" altLang="es-EC" sz="2400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Permisos</a:t>
            </a:r>
          </a:p>
          <a:p>
            <a:r>
              <a:rPr lang="es-US" altLang="es-EC" sz="24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4. </a:t>
            </a:r>
            <a:r>
              <a:rPr lang="es-US" altLang="es-EC" sz="2400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Estudios contra incendios</a:t>
            </a:r>
            <a:endParaRPr lang="es-ES" altLang="es-EC" sz="2400" dirty="0">
              <a:solidFill>
                <a:schemeClr val="bg2">
                  <a:lumMod val="25000"/>
                </a:schemeClr>
              </a:solidFill>
              <a:latin typeface="LisztFY-Bk" panose="020B0503020201020004" pitchFamily="34" charset="0"/>
            </a:endParaRPr>
          </a:p>
          <a:p>
            <a:r>
              <a:rPr lang="es-US" altLang="es-EC" sz="24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5. </a:t>
            </a:r>
            <a:r>
              <a:rPr lang="es-US" altLang="es-EC" sz="2400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Planes de contingencia</a:t>
            </a:r>
          </a:p>
          <a:p>
            <a:r>
              <a:rPr lang="es-ES" altLang="es-EC" sz="24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6. </a:t>
            </a:r>
            <a:r>
              <a:rPr lang="es-ES" altLang="es-EC" sz="2400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Asesoramientos ciudadanos en prevención de incendios</a:t>
            </a:r>
          </a:p>
          <a:p>
            <a:r>
              <a:rPr lang="es-US" altLang="es-EC" sz="24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7. </a:t>
            </a:r>
            <a:r>
              <a:rPr lang="es-US" altLang="es-EC" sz="2400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Denuncias atendidas		</a:t>
            </a:r>
          </a:p>
          <a:p>
            <a:r>
              <a:rPr lang="es-US" altLang="es-EC" sz="24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8. </a:t>
            </a:r>
            <a:r>
              <a:rPr lang="es-US" altLang="es-EC" sz="2400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Otros trámites despachados</a:t>
            </a:r>
          </a:p>
          <a:p>
            <a:r>
              <a:rPr lang="es-US" altLang="es-EC" sz="24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9. </a:t>
            </a:r>
            <a:r>
              <a:rPr lang="es-US" altLang="es-EC" sz="2400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Locales depurados página SRI</a:t>
            </a:r>
          </a:p>
          <a:p>
            <a:endParaRPr lang="es-US" altLang="es-EC" sz="2400" dirty="0">
              <a:solidFill>
                <a:schemeClr val="bg2">
                  <a:lumMod val="25000"/>
                </a:schemeClr>
              </a:solidFill>
              <a:latin typeface="LisztFY-Bk" panose="020B05030202010200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DF99190-530F-4571-9B63-893ED9151F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5" t="11006" r="1568" b="7975"/>
          <a:stretch/>
        </p:blipFill>
        <p:spPr>
          <a:xfrm>
            <a:off x="7949680" y="1121262"/>
            <a:ext cx="4249702" cy="5736738"/>
          </a:xfrm>
          <a:prstGeom prst="rect">
            <a:avLst/>
          </a:prstGeom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971F77CD-D383-4FFD-A8EA-CFD8D2F8966E}"/>
              </a:ext>
            </a:extLst>
          </p:cNvPr>
          <p:cNvSpPr txBox="1">
            <a:spLocks/>
          </p:cNvSpPr>
          <p:nvPr/>
        </p:nvSpPr>
        <p:spPr>
          <a:xfrm>
            <a:off x="399646" y="34941"/>
            <a:ext cx="73167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PREVENCIÓN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9D49F6FA-CB4D-4B52-A4E0-2AF287A2AC1C}"/>
              </a:ext>
            </a:extLst>
          </p:cNvPr>
          <p:cNvSpPr txBox="1"/>
          <p:nvPr/>
        </p:nvSpPr>
        <p:spPr>
          <a:xfrm>
            <a:off x="6131962" y="1538072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800" dirty="0" smtClean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4040</a:t>
            </a:r>
            <a:endParaRPr lang="es-ES" sz="1800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B575A4B2-B087-431B-9FF5-0E8E4EAF590A}"/>
              </a:ext>
            </a:extLst>
          </p:cNvPr>
          <p:cNvSpPr txBox="1"/>
          <p:nvPr/>
        </p:nvSpPr>
        <p:spPr>
          <a:xfrm>
            <a:off x="6131962" y="1985631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8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546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9478F87A-CC26-4093-AD02-81EF641FB30B}"/>
              </a:ext>
            </a:extLst>
          </p:cNvPr>
          <p:cNvSpPr txBox="1"/>
          <p:nvPr/>
        </p:nvSpPr>
        <p:spPr>
          <a:xfrm>
            <a:off x="6131962" y="2740583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8187</a:t>
            </a:r>
            <a:endParaRPr lang="es-ES" sz="1800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0063D77A-8650-409A-93C1-A77E25D4EFCB}"/>
              </a:ext>
            </a:extLst>
          </p:cNvPr>
          <p:cNvSpPr txBox="1"/>
          <p:nvPr/>
        </p:nvSpPr>
        <p:spPr>
          <a:xfrm>
            <a:off x="6131962" y="3140064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782</a:t>
            </a:r>
            <a:endParaRPr lang="es-ES" sz="1800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815322C5-6449-49F1-9E21-9DF864EF4760}"/>
              </a:ext>
            </a:extLst>
          </p:cNvPr>
          <p:cNvSpPr txBox="1"/>
          <p:nvPr/>
        </p:nvSpPr>
        <p:spPr>
          <a:xfrm>
            <a:off x="6131962" y="3587623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62</a:t>
            </a:r>
            <a:endParaRPr lang="es-ES" sz="1800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BB5EF924-0390-45BF-B241-7C5EFDAEB954}"/>
              </a:ext>
            </a:extLst>
          </p:cNvPr>
          <p:cNvSpPr txBox="1"/>
          <p:nvPr/>
        </p:nvSpPr>
        <p:spPr>
          <a:xfrm>
            <a:off x="6131962" y="4189770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746</a:t>
            </a:r>
            <a:endParaRPr lang="es-ES" sz="1800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5B6CC826-8B47-4D58-88DF-89B4E0DCB60D}"/>
              </a:ext>
            </a:extLst>
          </p:cNvPr>
          <p:cNvSpPr txBox="1"/>
          <p:nvPr/>
        </p:nvSpPr>
        <p:spPr>
          <a:xfrm>
            <a:off x="6131962" y="4721601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20</a:t>
            </a:r>
            <a:endParaRPr lang="es-ES" sz="1800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E52077E2-5B52-43F8-B4D1-998933D07FE3}"/>
              </a:ext>
            </a:extLst>
          </p:cNvPr>
          <p:cNvSpPr txBox="1"/>
          <p:nvPr/>
        </p:nvSpPr>
        <p:spPr>
          <a:xfrm>
            <a:off x="6131962" y="5273205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646</a:t>
            </a:r>
            <a:endParaRPr lang="es-ES" sz="1800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D2E9C95A-6142-4F6C-BAD4-1390743E0F26}"/>
              </a:ext>
            </a:extLst>
          </p:cNvPr>
          <p:cNvSpPr txBox="1"/>
          <p:nvPr/>
        </p:nvSpPr>
        <p:spPr>
          <a:xfrm>
            <a:off x="6131962" y="5748484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677</a:t>
            </a:r>
            <a:endParaRPr lang="es-ES" sz="1800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98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5">
            <a:extLst>
              <a:ext uri="{FF2B5EF4-FFF2-40B4-BE49-F238E27FC236}">
                <a16:creationId xmlns:a16="http://schemas.microsoft.com/office/drawing/2014/main" xmlns="" id="{6249F9B5-3DB6-4D9B-A06B-160F39204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6854371" cy="4351338"/>
          </a:xfrm>
        </p:spPr>
        <p:txBody>
          <a:bodyPr/>
          <a:lstStyle/>
          <a:p>
            <a:r>
              <a:rPr lang="es-EC" sz="44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Responde a incidentes, eventos y operativos de manera oportuna a fin de </a:t>
            </a:r>
            <a:r>
              <a:rPr lang="es-EC" sz="4400" b="1" dirty="0">
                <a:solidFill>
                  <a:srgbClr val="C8102C"/>
                </a:solidFill>
                <a:latin typeface="LisztFY-Blk" panose="020B0A03020201020004" pitchFamily="34" charset="0"/>
              </a:rPr>
              <a:t>reducir los tiempos de respuesta, con capacidad operativa</a:t>
            </a:r>
          </a:p>
          <a:p>
            <a:endParaRPr lang="es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DF99190-530F-4571-9B63-893ED9151F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1" t="15811" r="32425" b="1099"/>
          <a:stretch/>
        </p:blipFill>
        <p:spPr>
          <a:xfrm>
            <a:off x="7942298" y="1120477"/>
            <a:ext cx="4249702" cy="5761634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971F77CD-D383-4FFD-A8EA-CFD8D2F8966E}"/>
              </a:ext>
            </a:extLst>
          </p:cNvPr>
          <p:cNvSpPr txBox="1">
            <a:spLocks/>
          </p:cNvSpPr>
          <p:nvPr/>
        </p:nvSpPr>
        <p:spPr>
          <a:xfrm>
            <a:off x="399646" y="34941"/>
            <a:ext cx="87997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 smtClean="0">
                <a:solidFill>
                  <a:srgbClr val="C8102C"/>
                </a:solidFill>
                <a:latin typeface="LisztFY-Blk" panose="020B0A03020201020004" pitchFamily="34" charset="0"/>
              </a:rPr>
              <a:t>RESPUESTAS/OPERACIONES</a:t>
            </a:r>
            <a:endParaRPr lang="es-EC" b="1" dirty="0">
              <a:solidFill>
                <a:srgbClr val="C8102C"/>
              </a:solidFill>
              <a:latin typeface="LisztFY-Blk" panose="020B0A03020201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40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contenido 5">
            <a:extLst>
              <a:ext uri="{FF2B5EF4-FFF2-40B4-BE49-F238E27FC236}">
                <a16:creationId xmlns:a16="http://schemas.microsoft.com/office/drawing/2014/main" xmlns="" id="{1BD719E6-26FD-44A9-AD23-BA4BB7B4D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1B43AC-EBB7-43F7-9D4B-7F67C15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6" y="-11858"/>
            <a:ext cx="7316769" cy="1325563"/>
          </a:xfrm>
        </p:spPr>
        <p:txBody>
          <a:bodyPr/>
          <a:lstStyle/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OPERACIONES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DF99190-530F-4571-9B63-893ED9151F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9" t="5621" r="9931"/>
          <a:stretch/>
        </p:blipFill>
        <p:spPr>
          <a:xfrm>
            <a:off x="7829356" y="970905"/>
            <a:ext cx="4249702" cy="5748596"/>
          </a:xfrm>
          <a:prstGeom prst="rect">
            <a:avLst/>
          </a:prstGeom>
        </p:spPr>
      </p:pic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xmlns="" id="{133EE18F-B5CF-460A-ACEF-AD02F14FE6FC}"/>
              </a:ext>
            </a:extLst>
          </p:cNvPr>
          <p:cNvSpPr txBox="1">
            <a:spLocks/>
          </p:cNvSpPr>
          <p:nvPr/>
        </p:nvSpPr>
        <p:spPr>
          <a:xfrm>
            <a:off x="1510717" y="3021248"/>
            <a:ext cx="1750187" cy="1312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0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32%</a:t>
            </a:r>
          </a:p>
          <a:p>
            <a:r>
              <a:rPr lang="es-ES" sz="40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68%</a:t>
            </a:r>
            <a:endParaRPr lang="es-EC" sz="4000" dirty="0">
              <a:solidFill>
                <a:srgbClr val="C8102C"/>
              </a:solidFill>
              <a:latin typeface="LisztFY-Blk" panose="020B0A03020201020004" pitchFamily="34" charset="0"/>
            </a:endParaRP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4ACAFA42-0165-4513-97F1-33FA2651A0B6}"/>
              </a:ext>
            </a:extLst>
          </p:cNvPr>
          <p:cNvSpPr txBox="1">
            <a:spLocks/>
          </p:cNvSpPr>
          <p:nvPr/>
        </p:nvSpPr>
        <p:spPr>
          <a:xfrm>
            <a:off x="2970424" y="3171837"/>
            <a:ext cx="2411201" cy="382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sector rural</a:t>
            </a:r>
            <a:endParaRPr lang="es-EC" sz="2500" dirty="0">
              <a:solidFill>
                <a:srgbClr val="C8102C"/>
              </a:solidFill>
              <a:latin typeface="LisztFY-Blk" panose="020B0A03020201020004" pitchFamily="34" charset="0"/>
            </a:endParaRP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xmlns="" id="{97D1CAFA-9D1E-41E8-9BC1-E6F020FEA8D0}"/>
              </a:ext>
            </a:extLst>
          </p:cNvPr>
          <p:cNvSpPr txBox="1">
            <a:spLocks/>
          </p:cNvSpPr>
          <p:nvPr/>
        </p:nvSpPr>
        <p:spPr>
          <a:xfrm>
            <a:off x="2970424" y="3845203"/>
            <a:ext cx="2411201" cy="382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sector urbano</a:t>
            </a:r>
            <a:endParaRPr lang="es-EC" sz="2500" dirty="0">
              <a:solidFill>
                <a:srgbClr val="C8102C"/>
              </a:solidFill>
              <a:latin typeface="LisztFY-Blk" panose="020B0A03020201020004" pitchFamily="34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xmlns="" id="{F4769974-7B00-43DC-A99D-E0EA95C6B6BA}"/>
              </a:ext>
            </a:extLst>
          </p:cNvPr>
          <p:cNvSpPr txBox="1">
            <a:spLocks/>
          </p:cNvSpPr>
          <p:nvPr/>
        </p:nvSpPr>
        <p:spPr>
          <a:xfrm>
            <a:off x="409366" y="1121262"/>
            <a:ext cx="1929503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b="1" dirty="0">
                <a:solidFill>
                  <a:srgbClr val="C8102C"/>
                </a:solidFill>
                <a:latin typeface="LisztFY-Blk" panose="020B0A03020201020004" pitchFamily="34" charset="0"/>
              </a:rPr>
              <a:t>7169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xmlns="" id="{3AC14ABA-9853-4FD8-924C-2E6E205D74E3}"/>
              </a:ext>
            </a:extLst>
          </p:cNvPr>
          <p:cNvSpPr txBox="1">
            <a:spLocks/>
          </p:cNvSpPr>
          <p:nvPr/>
        </p:nvSpPr>
        <p:spPr>
          <a:xfrm>
            <a:off x="249101" y="2002413"/>
            <a:ext cx="2199886" cy="32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E</a:t>
            </a:r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MERGENCIAS ATENDIDAS</a:t>
            </a:r>
          </a:p>
        </p:txBody>
      </p:sp>
    </p:spTree>
    <p:extLst>
      <p:ext uri="{BB962C8B-B14F-4D97-AF65-F5344CB8AC3E}">
        <p14:creationId xmlns:p14="http://schemas.microsoft.com/office/powerpoint/2010/main" val="154218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xmlns="" id="{5A3E2A02-29D9-48F6-9EE8-0B4956D70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1B43AC-EBB7-43F7-9D4B-7F67C15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7" y="0"/>
            <a:ext cx="7092818" cy="1325563"/>
          </a:xfrm>
        </p:spPr>
        <p:txBody>
          <a:bodyPr/>
          <a:lstStyle/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INTRODUCCIÓN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CDFAFE51-99C8-4EBA-9399-FB0501A8C175}"/>
              </a:ext>
            </a:extLst>
          </p:cNvPr>
          <p:cNvSpPr txBox="1">
            <a:spLocks/>
          </p:cNvSpPr>
          <p:nvPr/>
        </p:nvSpPr>
        <p:spPr>
          <a:xfrm>
            <a:off x="399646" y="1325563"/>
            <a:ext cx="10965040" cy="4853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altLang="es-EC" sz="3200" dirty="0">
                <a:solidFill>
                  <a:srgbClr val="C8102C"/>
                </a:solidFill>
                <a:latin typeface="LisztFY-Bk" panose="020B0503020201020004" pitchFamily="34" charset="0"/>
                <a:cs typeface="Arial" panose="020B0604020202020204" pitchFamily="34" charset="0"/>
              </a:rPr>
              <a:t>El </a:t>
            </a:r>
            <a:r>
              <a:rPr lang="es-ES" altLang="es-EC" sz="3200" b="1" dirty="0">
                <a:solidFill>
                  <a:srgbClr val="C8102C"/>
                </a:solidFill>
                <a:latin typeface="LisztFY-Bk" panose="020B0503020201020004" pitchFamily="34" charset="0"/>
                <a:cs typeface="Arial" panose="020B0604020202020204" pitchFamily="34" charset="0"/>
              </a:rPr>
              <a:t>2023 fue un año de retos y proyectos que se han cristalizado</a:t>
            </a:r>
            <a:r>
              <a:rPr lang="es-ES" altLang="es-EC" sz="3200" b="1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  <a:cs typeface="Arial" panose="020B0604020202020204" pitchFamily="34" charset="0"/>
              </a:rPr>
              <a:t> </a:t>
            </a:r>
            <a:r>
              <a:rPr lang="es-ES" altLang="es-EC" sz="3200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  <a:cs typeface="Arial" panose="020B0604020202020204" pitchFamily="34" charset="0"/>
              </a:rPr>
              <a:t>gracias al esfuerzo y dedicación de cada uno de los miembros del Benemérito Cuerpo de Bomberos Voluntarios de Cuenca. </a:t>
            </a:r>
            <a:endParaRPr lang="es-ES" altLang="es-EC" sz="3200" dirty="0" smtClean="0">
              <a:solidFill>
                <a:schemeClr val="bg2">
                  <a:lumMod val="25000"/>
                </a:schemeClr>
              </a:solidFill>
              <a:latin typeface="LisztFY-Bk" panose="020B05030202010200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ES" altLang="es-EC" sz="3200" dirty="0">
              <a:solidFill>
                <a:schemeClr val="bg2">
                  <a:lumMod val="25000"/>
                </a:schemeClr>
              </a:solidFill>
              <a:latin typeface="LisztFY-Bk" panose="020B0503020201020004" pitchFamily="34" charset="0"/>
              <a:cs typeface="Arial" panose="020B0604020202020204" pitchFamily="34" charset="0"/>
            </a:endParaRPr>
          </a:p>
          <a:p>
            <a:pPr algn="just"/>
            <a:r>
              <a:rPr lang="es-ES" altLang="es-EC" sz="3200" dirty="0">
                <a:solidFill>
                  <a:srgbClr val="C8102C"/>
                </a:solidFill>
                <a:latin typeface="LisztFY-Bk" panose="020B0503020201020004" pitchFamily="34" charset="0"/>
                <a:cs typeface="Arial" panose="020B0604020202020204" pitchFamily="34" charset="0"/>
              </a:rPr>
              <a:t>Trabajamos las 24 horas del día, los 7 días de la semana y los 365 días del año</a:t>
            </a:r>
            <a:r>
              <a:rPr lang="es-ES" altLang="es-EC" sz="3200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  <a:cs typeface="Arial" panose="020B0604020202020204" pitchFamily="34" charset="0"/>
              </a:rPr>
              <a:t>, de manera silenciosa, y reiteramos el compromiso de ser una de las instituciones más confiables de la ciudad</a:t>
            </a:r>
            <a:r>
              <a:rPr lang="es-ES" altLang="es-EC" sz="3200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.</a:t>
            </a:r>
            <a:r>
              <a:rPr lang="es-ES" altLang="es-EC" sz="3600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 </a:t>
            </a:r>
            <a:endParaRPr lang="es-US" altLang="es-EC" sz="3600" dirty="0">
              <a:solidFill>
                <a:schemeClr val="bg2">
                  <a:lumMod val="25000"/>
                </a:schemeClr>
              </a:solidFill>
              <a:latin typeface="LisztFY-Bk" panose="020B0503020201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63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5">
            <a:extLst>
              <a:ext uri="{FF2B5EF4-FFF2-40B4-BE49-F238E27FC236}">
                <a16:creationId xmlns:a16="http://schemas.microsoft.com/office/drawing/2014/main" xmlns="" id="{AF9BD39A-2027-4A34-8874-81CDE9783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108" y="242888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1B43AC-EBB7-43F7-9D4B-7F67C15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6" y="-2210"/>
            <a:ext cx="7316769" cy="1325563"/>
          </a:xfrm>
        </p:spPr>
        <p:txBody>
          <a:bodyPr/>
          <a:lstStyle/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OPERACIONES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DF99190-530F-4571-9B63-893ED9151F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6" t="19198" r="26813" b="4231"/>
          <a:stretch/>
        </p:blipFill>
        <p:spPr>
          <a:xfrm>
            <a:off x="7940739" y="1323353"/>
            <a:ext cx="4249702" cy="573673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821AE6C-4950-42AA-AFA9-87572BB8306B}"/>
              </a:ext>
            </a:extLst>
          </p:cNvPr>
          <p:cNvSpPr txBox="1">
            <a:spLocks/>
          </p:cNvSpPr>
          <p:nvPr/>
        </p:nvSpPr>
        <p:spPr>
          <a:xfrm>
            <a:off x="409366" y="1121262"/>
            <a:ext cx="1929503" cy="485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b="1" dirty="0">
                <a:solidFill>
                  <a:srgbClr val="C8102C"/>
                </a:solidFill>
                <a:latin typeface="LisztFY-Blk" panose="020B0A03020201020004" pitchFamily="34" charset="0"/>
              </a:rPr>
              <a:t>7169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C3C114E4-9DFC-4999-A2E4-D18E10C40A73}"/>
              </a:ext>
            </a:extLst>
          </p:cNvPr>
          <p:cNvSpPr txBox="1">
            <a:spLocks/>
          </p:cNvSpPr>
          <p:nvPr/>
        </p:nvSpPr>
        <p:spPr>
          <a:xfrm>
            <a:off x="249101" y="2002413"/>
            <a:ext cx="2199886" cy="626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E</a:t>
            </a:r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MERGENCIAS </a:t>
            </a:r>
            <a:r>
              <a:rPr lang="es-EC" sz="2000" b="1" dirty="0" smtClean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ATENDIDAS</a:t>
            </a:r>
          </a:p>
          <a:p>
            <a:pPr algn="ctr"/>
            <a:endParaRPr lang="es-EC" sz="2000" b="1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  <a:p>
            <a:pPr algn="ctr"/>
            <a:r>
              <a:rPr lang="es-EC" sz="2800" b="1" dirty="0" smtClean="0">
                <a:solidFill>
                  <a:srgbClr val="C8102C"/>
                </a:solidFill>
                <a:latin typeface="LisztFY-Blk" panose="020B0A03020201020004" pitchFamily="34" charset="0"/>
              </a:rPr>
              <a:t>7 AREAS</a:t>
            </a:r>
            <a:endParaRPr lang="es-EC" sz="2800" b="1" dirty="0">
              <a:solidFill>
                <a:srgbClr val="C8102C"/>
              </a:solidFill>
              <a:latin typeface="LisztFY-Blk" panose="020B0A03020201020004" pitchFamily="34" charset="0"/>
            </a:endParaRPr>
          </a:p>
        </p:txBody>
      </p: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xmlns="" id="{133EE18F-B5CF-460A-ACEF-AD02F14FE6FC}"/>
              </a:ext>
            </a:extLst>
          </p:cNvPr>
          <p:cNvSpPr txBox="1">
            <a:spLocks/>
          </p:cNvSpPr>
          <p:nvPr/>
        </p:nvSpPr>
        <p:spPr>
          <a:xfrm>
            <a:off x="0" y="3219450"/>
            <a:ext cx="7931019" cy="3638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7363" indent="0" fontAlgn="auto">
              <a:spcAft>
                <a:spcPts val="0"/>
              </a:spcAft>
              <a:buNone/>
              <a:defRPr/>
            </a:pPr>
            <a:r>
              <a:rPr lang="es-MX" sz="1800" dirty="0">
                <a:latin typeface="LisztFY-Bk" panose="020B0503020201020004" pitchFamily="34" charset="0"/>
              </a:rPr>
              <a:t>3.412 Emergencias médicas y de trauma</a:t>
            </a:r>
          </a:p>
          <a:p>
            <a:pPr marL="487363" indent="0" fontAlgn="auto">
              <a:spcAft>
                <a:spcPts val="0"/>
              </a:spcAft>
              <a:buNone/>
              <a:defRPr/>
            </a:pPr>
            <a:r>
              <a:rPr lang="es-MX" sz="1800" dirty="0">
                <a:latin typeface="LisztFY-Bk" panose="020B0503020201020004" pitchFamily="34" charset="0"/>
              </a:rPr>
              <a:t>1.677 Emergencias de tránsito</a:t>
            </a:r>
          </a:p>
          <a:p>
            <a:pPr marL="487363" indent="0" fontAlgn="auto">
              <a:spcAft>
                <a:spcPts val="0"/>
              </a:spcAft>
              <a:buNone/>
              <a:defRPr/>
            </a:pPr>
            <a:r>
              <a:rPr lang="es-MX" sz="1800" dirty="0">
                <a:latin typeface="LisztFY-Bk" panose="020B0503020201020004" pitchFamily="34" charset="0"/>
              </a:rPr>
              <a:t>1.214 Incendios forestales y estructurales</a:t>
            </a:r>
          </a:p>
          <a:p>
            <a:pPr marL="487363" indent="0" fontAlgn="auto">
              <a:spcAft>
                <a:spcPts val="0"/>
              </a:spcAft>
              <a:buNone/>
              <a:defRPr/>
            </a:pPr>
            <a:r>
              <a:rPr lang="es-MX" sz="1800" dirty="0" smtClean="0">
                <a:latin typeface="LisztFY-Bk" panose="020B0503020201020004" pitchFamily="34" charset="0"/>
              </a:rPr>
              <a:t> </a:t>
            </a:r>
            <a:r>
              <a:rPr lang="es-MX" sz="1800" dirty="0">
                <a:latin typeface="LisztFY-Bk" panose="020B0503020201020004" pitchFamily="34" charset="0"/>
              </a:rPr>
              <a:t>525 Rescates de personas y animales</a:t>
            </a:r>
          </a:p>
          <a:p>
            <a:pPr marL="487363" indent="0" fontAlgn="auto">
              <a:spcAft>
                <a:spcPts val="0"/>
              </a:spcAft>
              <a:buNone/>
              <a:defRPr/>
            </a:pPr>
            <a:r>
              <a:rPr lang="es-MX" sz="1800" dirty="0">
                <a:latin typeface="LisztFY-Bk" panose="020B0503020201020004" pitchFamily="34" charset="0"/>
              </a:rPr>
              <a:t> 245 Emergencias por fugas y derrames de gases y combustibles</a:t>
            </a:r>
          </a:p>
          <a:p>
            <a:pPr marL="487363" indent="0" fontAlgn="auto">
              <a:spcAft>
                <a:spcPts val="0"/>
              </a:spcAft>
              <a:buNone/>
              <a:defRPr/>
            </a:pPr>
            <a:r>
              <a:rPr lang="es-MX" sz="1800" dirty="0">
                <a:latin typeface="LisztFY-Bk" panose="020B0503020201020004" pitchFamily="34" charset="0"/>
              </a:rPr>
              <a:t>   67 Emergencias por inundaciones</a:t>
            </a:r>
          </a:p>
          <a:p>
            <a:pPr marL="487363" indent="0" fontAlgn="auto">
              <a:spcAft>
                <a:spcPts val="0"/>
              </a:spcAft>
              <a:buNone/>
              <a:defRPr/>
            </a:pPr>
            <a:r>
              <a:rPr lang="es-MX" sz="1800" dirty="0">
                <a:latin typeface="LisztFY-Bk" panose="020B0503020201020004" pitchFamily="34" charset="0"/>
              </a:rPr>
              <a:t>   29 Emergencias varias</a:t>
            </a:r>
          </a:p>
        </p:txBody>
      </p:sp>
    </p:spTree>
    <p:extLst>
      <p:ext uri="{BB962C8B-B14F-4D97-AF65-F5344CB8AC3E}">
        <p14:creationId xmlns:p14="http://schemas.microsoft.com/office/powerpoint/2010/main" val="65224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arcador de contenido 5">
            <a:extLst>
              <a:ext uri="{FF2B5EF4-FFF2-40B4-BE49-F238E27FC236}">
                <a16:creationId xmlns:a16="http://schemas.microsoft.com/office/drawing/2014/main" xmlns="" id="{F755F75A-930E-467D-9428-8EB1E2F77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1B43AC-EBB7-43F7-9D4B-7F67C15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6" y="0"/>
            <a:ext cx="7316769" cy="1325563"/>
          </a:xfrm>
        </p:spPr>
        <p:txBody>
          <a:bodyPr/>
          <a:lstStyle/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OPERACIONES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DF99190-530F-4571-9B63-893ED9151F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t="7600" r="13833" b="1579"/>
          <a:stretch/>
        </p:blipFill>
        <p:spPr>
          <a:xfrm>
            <a:off x="7949680" y="1150141"/>
            <a:ext cx="4293796" cy="573405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821AE6C-4950-42AA-AFA9-87572BB8306B}"/>
              </a:ext>
            </a:extLst>
          </p:cNvPr>
          <p:cNvSpPr txBox="1">
            <a:spLocks/>
          </p:cNvSpPr>
          <p:nvPr/>
        </p:nvSpPr>
        <p:spPr>
          <a:xfrm>
            <a:off x="409366" y="940518"/>
            <a:ext cx="1929503" cy="11755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b="1" dirty="0">
                <a:solidFill>
                  <a:srgbClr val="C8102C"/>
                </a:solidFill>
                <a:latin typeface="LisztFY-Blk" panose="020B0A03020201020004" pitchFamily="34" charset="0"/>
              </a:rPr>
              <a:t>3412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C3C114E4-9DFC-4999-A2E4-D18E10C40A73}"/>
              </a:ext>
            </a:extLst>
          </p:cNvPr>
          <p:cNvSpPr txBox="1">
            <a:spLocks/>
          </p:cNvSpPr>
          <p:nvPr/>
        </p:nvSpPr>
        <p:spPr>
          <a:xfrm>
            <a:off x="249100" y="1889163"/>
            <a:ext cx="3637099" cy="629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E</a:t>
            </a:r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MERGENCIAS </a:t>
            </a:r>
            <a:r>
              <a:rPr lang="es-EC" sz="2000" b="1" dirty="0" smtClean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MÉDICAS  </a:t>
            </a:r>
            <a:r>
              <a:rPr lang="es-EC" sz="2800" b="1" dirty="0" smtClean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48%</a:t>
            </a:r>
            <a:endParaRPr lang="es-EC" sz="2800" b="1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xmlns="" id="{133EE18F-B5CF-460A-ACEF-AD02F14FE6FC}"/>
              </a:ext>
            </a:extLst>
          </p:cNvPr>
          <p:cNvSpPr txBox="1">
            <a:spLocks/>
          </p:cNvSpPr>
          <p:nvPr/>
        </p:nvSpPr>
        <p:spPr>
          <a:xfrm>
            <a:off x="1462190" y="2518386"/>
            <a:ext cx="4249703" cy="25125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US" sz="2400" dirty="0">
                <a:latin typeface="LisztFY-Bk" panose="020B0503020201020004" pitchFamily="34" charset="0"/>
              </a:rPr>
              <a:t>Emergencia m</a:t>
            </a:r>
            <a:r>
              <a:rPr lang="es-EC" sz="2400" dirty="0">
                <a:latin typeface="LisztFY-Bk" panose="020B0503020201020004" pitchFamily="34" charset="0"/>
              </a:rPr>
              <a:t>é</a:t>
            </a:r>
            <a:r>
              <a:rPr lang="es-US" sz="2400" dirty="0" err="1">
                <a:latin typeface="LisztFY-Bk" panose="020B0503020201020004" pitchFamily="34" charset="0"/>
              </a:rPr>
              <a:t>dica</a:t>
            </a:r>
            <a:endParaRPr lang="es-US" sz="2400" dirty="0">
              <a:latin typeface="LisztFY-Bk" panose="020B0503020201020004" pitchFamily="34" charset="0"/>
            </a:endParaRPr>
          </a:p>
          <a:p>
            <a:pPr>
              <a:defRPr/>
            </a:pPr>
            <a:r>
              <a:rPr lang="es-US" sz="2400" dirty="0">
                <a:latin typeface="LisztFY-Bk" panose="020B0503020201020004" pitchFamily="34" charset="0"/>
              </a:rPr>
              <a:t>Emergencia trauma</a:t>
            </a:r>
          </a:p>
          <a:p>
            <a:pPr>
              <a:defRPr/>
            </a:pPr>
            <a:r>
              <a:rPr lang="es-US" sz="2400" dirty="0">
                <a:latin typeface="LisztFY-Bk" panose="020B0503020201020004" pitchFamily="34" charset="0"/>
              </a:rPr>
              <a:t>Emergencia obstétrica</a:t>
            </a:r>
          </a:p>
          <a:p>
            <a:pPr>
              <a:defRPr/>
            </a:pPr>
            <a:r>
              <a:rPr lang="es-US" sz="2400" dirty="0">
                <a:latin typeface="LisztFY-Bk" panose="020B0503020201020004" pitchFamily="34" charset="0"/>
              </a:rPr>
              <a:t>Traslado</a:t>
            </a:r>
          </a:p>
          <a:p>
            <a:pPr>
              <a:defRPr/>
            </a:pPr>
            <a:r>
              <a:rPr lang="es-US" sz="2400" dirty="0">
                <a:latin typeface="LisztFY-Bk" panose="020B0503020201020004" pitchFamily="34" charset="0"/>
              </a:rPr>
              <a:t>Simulacro emergencia médica	</a:t>
            </a:r>
          </a:p>
          <a:p>
            <a:pPr>
              <a:defRPr/>
            </a:pPr>
            <a:r>
              <a:rPr lang="es-US" sz="2400" dirty="0">
                <a:latin typeface="LisztFY-Bk" panose="020B0503020201020004" pitchFamily="34" charset="0"/>
              </a:rPr>
              <a:t>Emergencia psiquiátrica</a:t>
            </a:r>
          </a:p>
          <a:p>
            <a:pPr>
              <a:defRPr/>
            </a:pPr>
            <a:r>
              <a:rPr lang="es-US" sz="2400" dirty="0" err="1">
                <a:latin typeface="LisztFY-Bk" panose="020B0503020201020004" pitchFamily="34" charset="0"/>
              </a:rPr>
              <a:t>Covid</a:t>
            </a:r>
            <a:endParaRPr lang="es-US" sz="2400" dirty="0">
              <a:latin typeface="LisztFY-Bk" panose="020B0503020201020004" pitchFamily="34" charset="0"/>
            </a:endParaRPr>
          </a:p>
          <a:p>
            <a:pPr marL="715963" fontAlgn="auto">
              <a:spcAft>
                <a:spcPts val="0"/>
              </a:spcAft>
              <a:defRPr/>
            </a:pPr>
            <a:endParaRPr lang="es-MX" sz="18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77ED98DA-9C22-488C-A833-1CCD0881497B}"/>
              </a:ext>
            </a:extLst>
          </p:cNvPr>
          <p:cNvSpPr txBox="1"/>
          <p:nvPr/>
        </p:nvSpPr>
        <p:spPr>
          <a:xfrm>
            <a:off x="5736970" y="2518386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8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1999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E6AA5E06-633F-46F5-9562-3562D6628BF5}"/>
              </a:ext>
            </a:extLst>
          </p:cNvPr>
          <p:cNvSpPr txBox="1"/>
          <p:nvPr/>
        </p:nvSpPr>
        <p:spPr>
          <a:xfrm>
            <a:off x="5736970" y="2973971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8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1205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FF81EC05-D792-4CA4-92E9-8404572CEC58}"/>
              </a:ext>
            </a:extLst>
          </p:cNvPr>
          <p:cNvSpPr txBox="1"/>
          <p:nvPr/>
        </p:nvSpPr>
        <p:spPr>
          <a:xfrm>
            <a:off x="5736970" y="3451530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170</a:t>
            </a:r>
            <a:endParaRPr lang="es-ES" sz="1800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081F9316-E809-4DE8-93D8-1F9C45C5A752}"/>
              </a:ext>
            </a:extLst>
          </p:cNvPr>
          <p:cNvSpPr txBox="1"/>
          <p:nvPr/>
        </p:nvSpPr>
        <p:spPr>
          <a:xfrm>
            <a:off x="5736970" y="3955905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26</a:t>
            </a:r>
            <a:endParaRPr lang="es-ES" sz="1800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0664BEB1-4349-4117-84A4-95E692E85491}"/>
              </a:ext>
            </a:extLst>
          </p:cNvPr>
          <p:cNvSpPr txBox="1"/>
          <p:nvPr/>
        </p:nvSpPr>
        <p:spPr>
          <a:xfrm>
            <a:off x="5736970" y="4366433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6</a:t>
            </a:r>
            <a:endParaRPr lang="es-ES" sz="1800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F48AD382-58D9-4497-910E-B758E835262F}"/>
              </a:ext>
            </a:extLst>
          </p:cNvPr>
          <p:cNvSpPr txBox="1"/>
          <p:nvPr/>
        </p:nvSpPr>
        <p:spPr>
          <a:xfrm>
            <a:off x="5736970" y="5162011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8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3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1910DFA1-3C48-4423-A080-F06CD68007CF}"/>
              </a:ext>
            </a:extLst>
          </p:cNvPr>
          <p:cNvSpPr txBox="1"/>
          <p:nvPr/>
        </p:nvSpPr>
        <p:spPr>
          <a:xfrm>
            <a:off x="5736970" y="5616989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8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675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1B43AC-EBB7-43F7-9D4B-7F67C15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6" y="14517"/>
            <a:ext cx="7316769" cy="1325563"/>
          </a:xfrm>
        </p:spPr>
        <p:txBody>
          <a:bodyPr/>
          <a:lstStyle/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OPERACIONES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DF99190-530F-4571-9B63-893ED9151F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8" t="7455" r="16393" b="3458"/>
          <a:stretch/>
        </p:blipFill>
        <p:spPr>
          <a:xfrm>
            <a:off x="8088473" y="1123950"/>
            <a:ext cx="4293796" cy="573405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821AE6C-4950-42AA-AFA9-87572BB8306B}"/>
              </a:ext>
            </a:extLst>
          </p:cNvPr>
          <p:cNvSpPr txBox="1">
            <a:spLocks/>
          </p:cNvSpPr>
          <p:nvPr/>
        </p:nvSpPr>
        <p:spPr>
          <a:xfrm>
            <a:off x="409366" y="914400"/>
            <a:ext cx="1929503" cy="1201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b="1" dirty="0">
                <a:solidFill>
                  <a:srgbClr val="C8102C"/>
                </a:solidFill>
                <a:latin typeface="LisztFY-Blk" panose="020B0A03020201020004" pitchFamily="34" charset="0"/>
              </a:rPr>
              <a:t>1677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C3C114E4-9DFC-4999-A2E4-D18E10C40A73}"/>
              </a:ext>
            </a:extLst>
          </p:cNvPr>
          <p:cNvSpPr txBox="1">
            <a:spLocks/>
          </p:cNvSpPr>
          <p:nvPr/>
        </p:nvSpPr>
        <p:spPr>
          <a:xfrm>
            <a:off x="0" y="1888333"/>
            <a:ext cx="4848434" cy="719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E</a:t>
            </a:r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MERGENCIAS DE </a:t>
            </a:r>
            <a:r>
              <a:rPr lang="es-EC" sz="2000" b="1" dirty="0" smtClean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TRÁNSITO</a:t>
            </a:r>
          </a:p>
          <a:p>
            <a:pPr algn="ctr"/>
            <a:r>
              <a:rPr lang="es-EC" sz="3200" b="1" dirty="0" smtClean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23%</a:t>
            </a:r>
            <a:endParaRPr lang="es-EC" sz="3200" b="1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xmlns="" id="{133EE18F-B5CF-460A-ACEF-AD02F14FE6FC}"/>
              </a:ext>
            </a:extLst>
          </p:cNvPr>
          <p:cNvSpPr txBox="1">
            <a:spLocks/>
          </p:cNvSpPr>
          <p:nvPr/>
        </p:nvSpPr>
        <p:spPr>
          <a:xfrm>
            <a:off x="1462190" y="2663780"/>
            <a:ext cx="4249703" cy="25125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US" sz="2000" dirty="0">
                <a:latin typeface="LisztFY-Bk" panose="020B0503020201020004" pitchFamily="34" charset="0"/>
              </a:rPr>
              <a:t>Colisión</a:t>
            </a:r>
          </a:p>
          <a:p>
            <a:pPr>
              <a:defRPr/>
            </a:pPr>
            <a:r>
              <a:rPr lang="es-US" sz="2000" dirty="0">
                <a:latin typeface="LisztFY-Bk" panose="020B0503020201020004" pitchFamily="34" charset="0"/>
              </a:rPr>
              <a:t>Perdida Pista</a:t>
            </a:r>
          </a:p>
          <a:p>
            <a:pPr>
              <a:defRPr/>
            </a:pPr>
            <a:r>
              <a:rPr lang="es-US" sz="2000" dirty="0">
                <a:latin typeface="LisztFY-Bk" panose="020B0503020201020004" pitchFamily="34" charset="0"/>
              </a:rPr>
              <a:t>Atropello</a:t>
            </a:r>
          </a:p>
          <a:p>
            <a:pPr>
              <a:defRPr/>
            </a:pPr>
            <a:r>
              <a:rPr lang="es-US" sz="2000" dirty="0">
                <a:latin typeface="LisztFY-Bk" panose="020B0503020201020004" pitchFamily="34" charset="0"/>
              </a:rPr>
              <a:t>Choque</a:t>
            </a:r>
          </a:p>
          <a:p>
            <a:pPr>
              <a:defRPr/>
            </a:pPr>
            <a:r>
              <a:rPr lang="es-US" sz="2000" dirty="0">
                <a:latin typeface="LisztFY-Bk" panose="020B0503020201020004" pitchFamily="34" charset="0"/>
              </a:rPr>
              <a:t>Volque</a:t>
            </a:r>
          </a:p>
          <a:p>
            <a:pPr>
              <a:defRPr/>
            </a:pPr>
            <a:r>
              <a:rPr lang="es-ES" sz="2000" dirty="0">
                <a:latin typeface="LisztFY-Bk" panose="020B0503020201020004" pitchFamily="34" charset="0"/>
              </a:rPr>
              <a:t>Caída de vehículo en movimiento </a:t>
            </a:r>
          </a:p>
          <a:p>
            <a:pPr>
              <a:defRPr/>
            </a:pPr>
            <a:r>
              <a:rPr lang="es-US" sz="2000" dirty="0">
                <a:latin typeface="LisztFY-Bk" panose="020B0503020201020004" pitchFamily="34" charset="0"/>
              </a:rPr>
              <a:t>Arrollamiento </a:t>
            </a:r>
            <a:r>
              <a:rPr lang="es-US" sz="2000" dirty="0"/>
              <a:t>	</a:t>
            </a:r>
          </a:p>
          <a:p>
            <a:pPr marL="715963" fontAlgn="auto">
              <a:spcAft>
                <a:spcPts val="0"/>
              </a:spcAft>
              <a:defRPr/>
            </a:pPr>
            <a:endParaRPr lang="es-MX" sz="18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77ED98DA-9C22-488C-A833-1CCD0881497B}"/>
              </a:ext>
            </a:extLst>
          </p:cNvPr>
          <p:cNvSpPr txBox="1"/>
          <p:nvPr/>
        </p:nvSpPr>
        <p:spPr>
          <a:xfrm>
            <a:off x="5768265" y="2668919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8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717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E6AA5E06-633F-46F5-9562-3562D6628BF5}"/>
              </a:ext>
            </a:extLst>
          </p:cNvPr>
          <p:cNvSpPr txBox="1"/>
          <p:nvPr/>
        </p:nvSpPr>
        <p:spPr>
          <a:xfrm>
            <a:off x="5768265" y="3065429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8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357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FF81EC05-D792-4CA4-92E9-8404572CEC58}"/>
              </a:ext>
            </a:extLst>
          </p:cNvPr>
          <p:cNvSpPr txBox="1"/>
          <p:nvPr/>
        </p:nvSpPr>
        <p:spPr>
          <a:xfrm>
            <a:off x="5768265" y="3454848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276</a:t>
            </a:r>
            <a:endParaRPr lang="es-ES" sz="1800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081F9316-E809-4DE8-93D8-1F9C45C5A752}"/>
              </a:ext>
            </a:extLst>
          </p:cNvPr>
          <p:cNvSpPr txBox="1"/>
          <p:nvPr/>
        </p:nvSpPr>
        <p:spPr>
          <a:xfrm>
            <a:off x="5768265" y="3836099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174</a:t>
            </a:r>
            <a:endParaRPr lang="es-ES" sz="1800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0664BEB1-4349-4117-84A4-95E692E85491}"/>
              </a:ext>
            </a:extLst>
          </p:cNvPr>
          <p:cNvSpPr txBox="1"/>
          <p:nvPr/>
        </p:nvSpPr>
        <p:spPr>
          <a:xfrm>
            <a:off x="5768265" y="4229239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111</a:t>
            </a:r>
            <a:endParaRPr lang="es-ES" sz="1800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F48AD382-58D9-4497-910E-B758E835262F}"/>
              </a:ext>
            </a:extLst>
          </p:cNvPr>
          <p:cNvSpPr txBox="1"/>
          <p:nvPr/>
        </p:nvSpPr>
        <p:spPr>
          <a:xfrm>
            <a:off x="5768265" y="4623509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8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27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8A944CA0-3E77-4397-97F8-366798BC7CC5}"/>
              </a:ext>
            </a:extLst>
          </p:cNvPr>
          <p:cNvSpPr txBox="1"/>
          <p:nvPr/>
        </p:nvSpPr>
        <p:spPr>
          <a:xfrm>
            <a:off x="5749604" y="5342864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8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89192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arcador de contenido 5">
            <a:extLst>
              <a:ext uri="{FF2B5EF4-FFF2-40B4-BE49-F238E27FC236}">
                <a16:creationId xmlns:a16="http://schemas.microsoft.com/office/drawing/2014/main" xmlns="" id="{47AF5E3B-FFF7-4B3F-A744-66D344534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1B43AC-EBB7-43F7-9D4B-7F67C15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6" y="18255"/>
            <a:ext cx="7316769" cy="1325563"/>
          </a:xfrm>
        </p:spPr>
        <p:txBody>
          <a:bodyPr/>
          <a:lstStyle/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OPERACIONES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DF99190-530F-4571-9B63-893ED9151F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9" t="10402" r="15645" b="392"/>
          <a:stretch/>
        </p:blipFill>
        <p:spPr>
          <a:xfrm rot="5400000">
            <a:off x="7206162" y="1864780"/>
            <a:ext cx="5736738" cy="4249702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821AE6C-4950-42AA-AFA9-87572BB8306B}"/>
              </a:ext>
            </a:extLst>
          </p:cNvPr>
          <p:cNvSpPr txBox="1">
            <a:spLocks/>
          </p:cNvSpPr>
          <p:nvPr/>
        </p:nvSpPr>
        <p:spPr>
          <a:xfrm>
            <a:off x="409366" y="1161731"/>
            <a:ext cx="1929503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b="1" dirty="0">
                <a:solidFill>
                  <a:srgbClr val="C8102C"/>
                </a:solidFill>
                <a:latin typeface="LisztFY-Blk" panose="020B0A03020201020004" pitchFamily="34" charset="0"/>
              </a:rPr>
              <a:t>1214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C3C114E4-9DFC-4999-A2E4-D18E10C40A73}"/>
              </a:ext>
            </a:extLst>
          </p:cNvPr>
          <p:cNvSpPr txBox="1">
            <a:spLocks/>
          </p:cNvSpPr>
          <p:nvPr/>
        </p:nvSpPr>
        <p:spPr>
          <a:xfrm>
            <a:off x="249101" y="1909941"/>
            <a:ext cx="2199886" cy="985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 smtClean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INCENDIOS</a:t>
            </a:r>
          </a:p>
          <a:p>
            <a:pPr algn="ctr"/>
            <a:r>
              <a:rPr lang="es-EC" sz="3200" b="1" dirty="0" smtClean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17%</a:t>
            </a:r>
            <a:endParaRPr lang="es-EC" sz="3200" b="1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xmlns="" id="{133EE18F-B5CF-460A-ACEF-AD02F14FE6FC}"/>
              </a:ext>
            </a:extLst>
          </p:cNvPr>
          <p:cNvSpPr txBox="1">
            <a:spLocks/>
          </p:cNvSpPr>
          <p:nvPr/>
        </p:nvSpPr>
        <p:spPr>
          <a:xfrm>
            <a:off x="1462190" y="3168155"/>
            <a:ext cx="4249703" cy="25125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US" dirty="0">
                <a:latin typeface="LisztFY-Bk" panose="020B0503020201020004" pitchFamily="34" charset="0"/>
              </a:rPr>
              <a:t>Quema de vegetación</a:t>
            </a:r>
          </a:p>
          <a:p>
            <a:pPr>
              <a:defRPr/>
            </a:pPr>
            <a:r>
              <a:rPr lang="es-US" dirty="0">
                <a:latin typeface="LisztFY-Bk" panose="020B0503020201020004" pitchFamily="34" charset="0"/>
              </a:rPr>
              <a:t>Incendio forestal</a:t>
            </a:r>
          </a:p>
          <a:p>
            <a:pPr>
              <a:defRPr/>
            </a:pPr>
            <a:r>
              <a:rPr lang="es-US" dirty="0">
                <a:latin typeface="LisztFY-Bk" panose="020B0503020201020004" pitchFamily="34" charset="0"/>
              </a:rPr>
              <a:t>Conato incendio</a:t>
            </a:r>
          </a:p>
          <a:p>
            <a:pPr>
              <a:defRPr/>
            </a:pPr>
            <a:r>
              <a:rPr lang="es-US" dirty="0">
                <a:latin typeface="LisztFY-Bk" panose="020B0503020201020004" pitchFamily="34" charset="0"/>
              </a:rPr>
              <a:t>Incendio estructural</a:t>
            </a:r>
          </a:p>
          <a:p>
            <a:pPr>
              <a:defRPr/>
            </a:pPr>
            <a:r>
              <a:rPr lang="es-US" dirty="0">
                <a:latin typeface="LisztFY-Bk" panose="020B0503020201020004" pitchFamily="34" charset="0"/>
              </a:rPr>
              <a:t>Quema de basura</a:t>
            </a:r>
          </a:p>
          <a:p>
            <a:pPr>
              <a:defRPr/>
            </a:pPr>
            <a:r>
              <a:rPr lang="es-US" dirty="0">
                <a:latin typeface="LisztFY-Bk" panose="020B0503020201020004" pitchFamily="34" charset="0"/>
              </a:rPr>
              <a:t>Incendio vehicular</a:t>
            </a:r>
            <a:endParaRPr lang="es-MX" dirty="0">
              <a:latin typeface="LisztFY-Bk" panose="020B05030202010200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77ED98DA-9C22-488C-A833-1CCD0881497B}"/>
              </a:ext>
            </a:extLst>
          </p:cNvPr>
          <p:cNvSpPr txBox="1"/>
          <p:nvPr/>
        </p:nvSpPr>
        <p:spPr>
          <a:xfrm>
            <a:off x="5768265" y="3244334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8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446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E6AA5E06-633F-46F5-9562-3562D6628BF5}"/>
              </a:ext>
            </a:extLst>
          </p:cNvPr>
          <p:cNvSpPr txBox="1"/>
          <p:nvPr/>
        </p:nvSpPr>
        <p:spPr>
          <a:xfrm>
            <a:off x="5768265" y="3765132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8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354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FF81EC05-D792-4CA4-92E9-8404572CEC58}"/>
              </a:ext>
            </a:extLst>
          </p:cNvPr>
          <p:cNvSpPr txBox="1"/>
          <p:nvPr/>
        </p:nvSpPr>
        <p:spPr>
          <a:xfrm>
            <a:off x="5768265" y="4285930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169</a:t>
            </a:r>
            <a:endParaRPr lang="es-ES" sz="1800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081F9316-E809-4DE8-93D8-1F9C45C5A752}"/>
              </a:ext>
            </a:extLst>
          </p:cNvPr>
          <p:cNvSpPr txBox="1"/>
          <p:nvPr/>
        </p:nvSpPr>
        <p:spPr>
          <a:xfrm>
            <a:off x="5768265" y="4775518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100</a:t>
            </a:r>
            <a:endParaRPr lang="es-ES" sz="1800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0664BEB1-4349-4117-84A4-95E692E85491}"/>
              </a:ext>
            </a:extLst>
          </p:cNvPr>
          <p:cNvSpPr txBox="1"/>
          <p:nvPr/>
        </p:nvSpPr>
        <p:spPr>
          <a:xfrm>
            <a:off x="5768265" y="5262761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97</a:t>
            </a:r>
            <a:endParaRPr lang="es-ES" sz="1800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F48AD382-58D9-4497-910E-B758E835262F}"/>
              </a:ext>
            </a:extLst>
          </p:cNvPr>
          <p:cNvSpPr txBox="1"/>
          <p:nvPr/>
        </p:nvSpPr>
        <p:spPr>
          <a:xfrm>
            <a:off x="5768265" y="5750004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8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49066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arcador de contenido 5">
            <a:extLst>
              <a:ext uri="{FF2B5EF4-FFF2-40B4-BE49-F238E27FC236}">
                <a16:creationId xmlns:a16="http://schemas.microsoft.com/office/drawing/2014/main" xmlns="" id="{963305F6-74BB-46F5-9A82-6491D79A0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014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1B43AC-EBB7-43F7-9D4B-7F67C15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6" y="18255"/>
            <a:ext cx="7316769" cy="1325563"/>
          </a:xfrm>
        </p:spPr>
        <p:txBody>
          <a:bodyPr/>
          <a:lstStyle/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OPERACIONES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821AE6C-4950-42AA-AFA9-87572BB8306B}"/>
              </a:ext>
            </a:extLst>
          </p:cNvPr>
          <p:cNvSpPr txBox="1">
            <a:spLocks/>
          </p:cNvSpPr>
          <p:nvPr/>
        </p:nvSpPr>
        <p:spPr>
          <a:xfrm>
            <a:off x="409366" y="1161729"/>
            <a:ext cx="1929503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b="1" dirty="0">
                <a:solidFill>
                  <a:srgbClr val="C8102C"/>
                </a:solidFill>
                <a:latin typeface="LisztFY-Blk" panose="020B0A03020201020004" pitchFamily="34" charset="0"/>
              </a:rPr>
              <a:t>525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C3C114E4-9DFC-4999-A2E4-D18E10C40A73}"/>
              </a:ext>
            </a:extLst>
          </p:cNvPr>
          <p:cNvSpPr txBox="1">
            <a:spLocks/>
          </p:cNvSpPr>
          <p:nvPr/>
        </p:nvSpPr>
        <p:spPr>
          <a:xfrm>
            <a:off x="249101" y="1909939"/>
            <a:ext cx="2199886" cy="746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 smtClean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RESCATES</a:t>
            </a:r>
          </a:p>
          <a:p>
            <a:pPr algn="ctr"/>
            <a:r>
              <a:rPr lang="es-EC" sz="3200" b="1" dirty="0" smtClean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7%</a:t>
            </a:r>
            <a:endParaRPr lang="es-EC" sz="3200" b="1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xmlns="" id="{133EE18F-B5CF-460A-ACEF-AD02F14FE6FC}"/>
              </a:ext>
            </a:extLst>
          </p:cNvPr>
          <p:cNvSpPr txBox="1">
            <a:spLocks/>
          </p:cNvSpPr>
          <p:nvPr/>
        </p:nvSpPr>
        <p:spPr>
          <a:xfrm>
            <a:off x="887770" y="2625139"/>
            <a:ext cx="5037190" cy="3488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>
              <a:lnSpc>
                <a:spcPct val="80000"/>
              </a:lnSpc>
              <a:defRPr/>
            </a:pPr>
            <a:r>
              <a:rPr lang="es-US" sz="2400" dirty="0">
                <a:latin typeface="LisztFY-Bk" panose="020B0503020201020004" pitchFamily="34" charset="0"/>
              </a:rPr>
              <a:t>Rescate animal</a:t>
            </a:r>
          </a:p>
          <a:p>
            <a:pPr marL="72000">
              <a:lnSpc>
                <a:spcPct val="80000"/>
              </a:lnSpc>
              <a:defRPr/>
            </a:pPr>
            <a:r>
              <a:rPr lang="es-US" sz="2400" dirty="0">
                <a:latin typeface="LisztFY-Bk" panose="020B0503020201020004" pitchFamily="34" charset="0"/>
              </a:rPr>
              <a:t>Rescate de personas</a:t>
            </a:r>
          </a:p>
          <a:p>
            <a:pPr marL="72000">
              <a:lnSpc>
                <a:spcPct val="80000"/>
              </a:lnSpc>
              <a:defRPr/>
            </a:pPr>
            <a:r>
              <a:rPr lang="es-US" sz="2400" dirty="0">
                <a:latin typeface="LisztFY-Bk" panose="020B0503020201020004" pitchFamily="34" charset="0"/>
              </a:rPr>
              <a:t>Apertura de domicilios 	</a:t>
            </a:r>
          </a:p>
          <a:p>
            <a:pPr marL="72000">
              <a:lnSpc>
                <a:spcPct val="80000"/>
              </a:lnSpc>
              <a:defRPr/>
            </a:pPr>
            <a:r>
              <a:rPr lang="es-US" sz="2400" dirty="0">
                <a:latin typeface="LisztFY-Bk" panose="020B0503020201020004" pitchFamily="34" charset="0"/>
              </a:rPr>
              <a:t>Operativos institucionales</a:t>
            </a:r>
          </a:p>
          <a:p>
            <a:pPr marL="72000">
              <a:lnSpc>
                <a:spcPct val="80000"/>
              </a:lnSpc>
              <a:defRPr/>
            </a:pPr>
            <a:r>
              <a:rPr lang="es-ES" sz="2400" dirty="0">
                <a:latin typeface="LisztFY-Bk" panose="020B0503020201020004" pitchFamily="34" charset="0"/>
              </a:rPr>
              <a:t>Estructura en riesgo de colapso</a:t>
            </a:r>
          </a:p>
          <a:p>
            <a:pPr marL="72000">
              <a:lnSpc>
                <a:spcPct val="80000"/>
              </a:lnSpc>
              <a:defRPr/>
            </a:pPr>
            <a:r>
              <a:rPr lang="es-US" sz="2400" dirty="0">
                <a:latin typeface="LisztFY-Bk" panose="020B0503020201020004" pitchFamily="34" charset="0"/>
              </a:rPr>
              <a:t>Corte árboles</a:t>
            </a:r>
          </a:p>
          <a:p>
            <a:pPr marL="72000">
              <a:lnSpc>
                <a:spcPct val="80000"/>
              </a:lnSpc>
              <a:defRPr/>
            </a:pPr>
            <a:r>
              <a:rPr lang="es-US" sz="2400" dirty="0">
                <a:latin typeface="LisztFY-Bk" panose="020B0503020201020004" pitchFamily="34" charset="0"/>
              </a:rPr>
              <a:t>Apertura vehículos</a:t>
            </a:r>
          </a:p>
          <a:p>
            <a:pPr marL="72000">
              <a:lnSpc>
                <a:spcPct val="80000"/>
              </a:lnSpc>
              <a:defRPr/>
            </a:pPr>
            <a:r>
              <a:rPr lang="es-US" sz="2400" dirty="0">
                <a:latin typeface="LisztFY-Bk" panose="020B0503020201020004" pitchFamily="34" charset="0"/>
              </a:rPr>
              <a:t>Eventos naturales</a:t>
            </a:r>
          </a:p>
          <a:p>
            <a:pPr marL="72000">
              <a:lnSpc>
                <a:spcPct val="80000"/>
              </a:lnSpc>
              <a:defRPr/>
            </a:pPr>
            <a:r>
              <a:rPr lang="es-US" sz="2400" dirty="0">
                <a:latin typeface="LisztFY-Bk" panose="020B0503020201020004" pitchFamily="34" charset="0"/>
              </a:rPr>
              <a:t>Otros rescates</a:t>
            </a:r>
          </a:p>
          <a:p>
            <a:pPr>
              <a:defRPr/>
            </a:pPr>
            <a:endParaRPr lang="es-MX" sz="1800" dirty="0">
              <a:latin typeface="LisztFY-Bk" panose="020B05030202010200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77ED98DA-9C22-488C-A833-1CCD0881497B}"/>
              </a:ext>
            </a:extLst>
          </p:cNvPr>
          <p:cNvSpPr txBox="1"/>
          <p:nvPr/>
        </p:nvSpPr>
        <p:spPr>
          <a:xfrm>
            <a:off x="5768265" y="2656322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8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153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E6AA5E06-633F-46F5-9562-3562D6628BF5}"/>
              </a:ext>
            </a:extLst>
          </p:cNvPr>
          <p:cNvSpPr txBox="1"/>
          <p:nvPr/>
        </p:nvSpPr>
        <p:spPr>
          <a:xfrm>
            <a:off x="5768265" y="3025654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8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141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FF81EC05-D792-4CA4-92E9-8404572CEC58}"/>
              </a:ext>
            </a:extLst>
          </p:cNvPr>
          <p:cNvSpPr txBox="1"/>
          <p:nvPr/>
        </p:nvSpPr>
        <p:spPr>
          <a:xfrm>
            <a:off x="5768265" y="3420472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71</a:t>
            </a:r>
            <a:endParaRPr lang="es-ES" sz="1800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081F9316-E809-4DE8-93D8-1F9C45C5A752}"/>
              </a:ext>
            </a:extLst>
          </p:cNvPr>
          <p:cNvSpPr txBox="1"/>
          <p:nvPr/>
        </p:nvSpPr>
        <p:spPr>
          <a:xfrm>
            <a:off x="5768265" y="3834689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40</a:t>
            </a:r>
            <a:endParaRPr lang="es-ES" sz="1800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0664BEB1-4349-4117-84A4-95E692E85491}"/>
              </a:ext>
            </a:extLst>
          </p:cNvPr>
          <p:cNvSpPr txBox="1"/>
          <p:nvPr/>
        </p:nvSpPr>
        <p:spPr>
          <a:xfrm>
            <a:off x="5768265" y="4306975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36</a:t>
            </a:r>
            <a:endParaRPr lang="es-ES" sz="1800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F48AD382-58D9-4497-910E-B758E835262F}"/>
              </a:ext>
            </a:extLst>
          </p:cNvPr>
          <p:cNvSpPr txBox="1"/>
          <p:nvPr/>
        </p:nvSpPr>
        <p:spPr>
          <a:xfrm>
            <a:off x="5768265" y="4738338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8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30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77DF9654-9F69-4C08-B60B-683500510EDD}"/>
              </a:ext>
            </a:extLst>
          </p:cNvPr>
          <p:cNvSpPr txBox="1"/>
          <p:nvPr/>
        </p:nvSpPr>
        <p:spPr>
          <a:xfrm>
            <a:off x="5768265" y="5124801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19</a:t>
            </a:r>
            <a:endParaRPr lang="es-ES" sz="1800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F914EF78-B319-4116-822E-3410B6369408}"/>
              </a:ext>
            </a:extLst>
          </p:cNvPr>
          <p:cNvSpPr txBox="1"/>
          <p:nvPr/>
        </p:nvSpPr>
        <p:spPr>
          <a:xfrm>
            <a:off x="5768265" y="5535211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16</a:t>
            </a:r>
            <a:endParaRPr lang="es-ES" sz="1800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C5FDA0EC-A2B2-45E3-85BA-77CABD5B3B87}"/>
              </a:ext>
            </a:extLst>
          </p:cNvPr>
          <p:cNvSpPr txBox="1"/>
          <p:nvPr/>
        </p:nvSpPr>
        <p:spPr>
          <a:xfrm>
            <a:off x="5768265" y="5937879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19</a:t>
            </a:r>
            <a:endParaRPr lang="es-ES" sz="1800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F8FFDB80-BE98-48DD-A46A-1063C08143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8" t="1317" r="24315" b="313"/>
          <a:stretch/>
        </p:blipFill>
        <p:spPr>
          <a:xfrm>
            <a:off x="7949680" y="1121262"/>
            <a:ext cx="4249702" cy="573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1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rcador de contenido 5">
            <a:extLst>
              <a:ext uri="{FF2B5EF4-FFF2-40B4-BE49-F238E27FC236}">
                <a16:creationId xmlns:a16="http://schemas.microsoft.com/office/drawing/2014/main" xmlns="" id="{E7E85CD2-604B-4536-92BE-DD1CC7B43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1B43AC-EBB7-43F7-9D4B-7F67C15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6" y="18255"/>
            <a:ext cx="7316769" cy="1325563"/>
          </a:xfrm>
        </p:spPr>
        <p:txBody>
          <a:bodyPr/>
          <a:lstStyle/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OPERACIONES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821AE6C-4950-42AA-AFA9-87572BB8306B}"/>
              </a:ext>
            </a:extLst>
          </p:cNvPr>
          <p:cNvSpPr txBox="1">
            <a:spLocks/>
          </p:cNvSpPr>
          <p:nvPr/>
        </p:nvSpPr>
        <p:spPr>
          <a:xfrm>
            <a:off x="409366" y="1152856"/>
            <a:ext cx="1929503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b="1" dirty="0">
                <a:solidFill>
                  <a:srgbClr val="C8102C"/>
                </a:solidFill>
                <a:latin typeface="LisztFY-Blk" panose="020B0A03020201020004" pitchFamily="34" charset="0"/>
              </a:rPr>
              <a:t>206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C3C114E4-9DFC-4999-A2E4-D18E10C40A73}"/>
              </a:ext>
            </a:extLst>
          </p:cNvPr>
          <p:cNvSpPr txBox="1">
            <a:spLocks/>
          </p:cNvSpPr>
          <p:nvPr/>
        </p:nvSpPr>
        <p:spPr>
          <a:xfrm>
            <a:off x="249101" y="1901066"/>
            <a:ext cx="2199886" cy="7077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 smtClean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FUGAS</a:t>
            </a:r>
          </a:p>
          <a:p>
            <a:pPr algn="ctr"/>
            <a:r>
              <a:rPr lang="es-EC" sz="3200" b="1" dirty="0" smtClean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3%</a:t>
            </a:r>
            <a:endParaRPr lang="es-EC" sz="3200" b="1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xmlns="" id="{EE8A62F7-8FFC-4515-BE1D-AC4EF29F5760}"/>
              </a:ext>
            </a:extLst>
          </p:cNvPr>
          <p:cNvSpPr txBox="1">
            <a:spLocks/>
          </p:cNvSpPr>
          <p:nvPr/>
        </p:nvSpPr>
        <p:spPr>
          <a:xfrm>
            <a:off x="1462190" y="2608862"/>
            <a:ext cx="4249703" cy="25125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US" sz="3200" dirty="0">
                <a:latin typeface="LisztFY-Bk" panose="020B0503020201020004" pitchFamily="34" charset="0"/>
              </a:rPr>
              <a:t>Fuga de GLP </a:t>
            </a:r>
          </a:p>
          <a:p>
            <a:pPr>
              <a:defRPr/>
            </a:pPr>
            <a:r>
              <a:rPr lang="es-US" sz="3200" dirty="0">
                <a:latin typeface="LisztFY-Bk" panose="020B0503020201020004" pitchFamily="34" charset="0"/>
              </a:rPr>
              <a:t>Inflamación </a:t>
            </a:r>
          </a:p>
          <a:p>
            <a:pPr>
              <a:defRPr/>
            </a:pPr>
            <a:r>
              <a:rPr lang="es-US" sz="3200" dirty="0">
                <a:latin typeface="LisztFY-Bk" panose="020B0503020201020004" pitchFamily="34" charset="0"/>
              </a:rPr>
              <a:t>Deflagración </a:t>
            </a:r>
          </a:p>
          <a:p>
            <a:pPr>
              <a:defRPr/>
            </a:pPr>
            <a:r>
              <a:rPr lang="es-US" sz="3200" dirty="0">
                <a:latin typeface="LisztFY-Bk" panose="020B0503020201020004" pitchFamily="34" charset="0"/>
              </a:rPr>
              <a:t>Explosión</a:t>
            </a:r>
            <a:endParaRPr lang="es-MX" sz="3200" dirty="0">
              <a:latin typeface="LisztFY-Bk" panose="020B05030202010200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CFF7F1EA-A0D2-4321-A7CD-4ACC7D3DAB3D}"/>
              </a:ext>
            </a:extLst>
          </p:cNvPr>
          <p:cNvSpPr txBox="1"/>
          <p:nvPr/>
        </p:nvSpPr>
        <p:spPr>
          <a:xfrm>
            <a:off x="5768265" y="2608862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8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183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6ED56176-BD34-41A3-B4C0-C029CC0CAC1F}"/>
              </a:ext>
            </a:extLst>
          </p:cNvPr>
          <p:cNvSpPr txBox="1"/>
          <p:nvPr/>
        </p:nvSpPr>
        <p:spPr>
          <a:xfrm>
            <a:off x="5768265" y="3227314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8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13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D8DCDA7F-F1AC-47A4-BC90-2B0DDF5907DC}"/>
              </a:ext>
            </a:extLst>
          </p:cNvPr>
          <p:cNvSpPr txBox="1"/>
          <p:nvPr/>
        </p:nvSpPr>
        <p:spPr>
          <a:xfrm>
            <a:off x="5768265" y="3788240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9</a:t>
            </a:r>
            <a:endParaRPr lang="es-ES" sz="1800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734A317C-3FAB-4256-8D04-1736ECA4512A}"/>
              </a:ext>
            </a:extLst>
          </p:cNvPr>
          <p:cNvSpPr txBox="1"/>
          <p:nvPr/>
        </p:nvSpPr>
        <p:spPr>
          <a:xfrm>
            <a:off x="5768265" y="4400511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1</a:t>
            </a:r>
            <a:endParaRPr lang="es-ES" sz="1800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EE21EBCC-AA5B-497E-9CD4-5319DA62E0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5" t="8005" r="13315" b="9488"/>
          <a:stretch/>
        </p:blipFill>
        <p:spPr>
          <a:xfrm>
            <a:off x="7949680" y="1121262"/>
            <a:ext cx="4249702" cy="573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6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contenido 5">
            <a:extLst>
              <a:ext uri="{FF2B5EF4-FFF2-40B4-BE49-F238E27FC236}">
                <a16:creationId xmlns:a16="http://schemas.microsoft.com/office/drawing/2014/main" xmlns="" id="{39C86653-B80C-4AC6-8965-A143FF759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1B43AC-EBB7-43F7-9D4B-7F67C15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6" y="0"/>
            <a:ext cx="7316769" cy="1325563"/>
          </a:xfrm>
        </p:spPr>
        <p:txBody>
          <a:bodyPr/>
          <a:lstStyle/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OPERACIONES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821AE6C-4950-42AA-AFA9-87572BB8306B}"/>
              </a:ext>
            </a:extLst>
          </p:cNvPr>
          <p:cNvSpPr txBox="1">
            <a:spLocks/>
          </p:cNvSpPr>
          <p:nvPr/>
        </p:nvSpPr>
        <p:spPr>
          <a:xfrm>
            <a:off x="409366" y="1188361"/>
            <a:ext cx="1929503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b="1" dirty="0">
                <a:solidFill>
                  <a:srgbClr val="C8102C"/>
                </a:solidFill>
                <a:latin typeface="LisztFY-Blk" panose="020B0A03020201020004" pitchFamily="34" charset="0"/>
              </a:rPr>
              <a:t>67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C3C114E4-9DFC-4999-A2E4-D18E10C40A73}"/>
              </a:ext>
            </a:extLst>
          </p:cNvPr>
          <p:cNvSpPr txBox="1">
            <a:spLocks/>
          </p:cNvSpPr>
          <p:nvPr/>
        </p:nvSpPr>
        <p:spPr>
          <a:xfrm>
            <a:off x="249101" y="1936571"/>
            <a:ext cx="2199886" cy="83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I</a:t>
            </a:r>
            <a:r>
              <a:rPr lang="es-EC" sz="2000" b="1" dirty="0" smtClean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NUNDACIONES</a:t>
            </a:r>
          </a:p>
          <a:p>
            <a:pPr algn="ctr"/>
            <a:r>
              <a:rPr lang="es-EC" sz="3200" b="1" dirty="0" smtClean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1%</a:t>
            </a:r>
            <a:endParaRPr lang="es-EC" sz="3200" b="1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xmlns="" id="{EE8A62F7-8FFC-4515-BE1D-AC4EF29F5760}"/>
              </a:ext>
            </a:extLst>
          </p:cNvPr>
          <p:cNvSpPr txBox="1">
            <a:spLocks/>
          </p:cNvSpPr>
          <p:nvPr/>
        </p:nvSpPr>
        <p:spPr>
          <a:xfrm>
            <a:off x="1026368" y="2770921"/>
            <a:ext cx="4685526" cy="1325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US" dirty="0">
                <a:latin typeface="LisztFY-Bk" panose="020B0503020201020004" pitchFamily="34" charset="0"/>
              </a:rPr>
              <a:t>Inundación de edificaciones</a:t>
            </a:r>
          </a:p>
          <a:p>
            <a:pPr>
              <a:defRPr/>
            </a:pPr>
            <a:r>
              <a:rPr lang="es-US" dirty="0">
                <a:latin typeface="LisztFY-Bk" panose="020B0503020201020004" pitchFamily="34" charset="0"/>
              </a:rPr>
              <a:t>Inundación taponamiento sumidero</a:t>
            </a:r>
          </a:p>
          <a:p>
            <a:pPr>
              <a:defRPr/>
            </a:pPr>
            <a:r>
              <a:rPr lang="es-ES" dirty="0">
                <a:latin typeface="LisztFY-Bk" panose="020B0503020201020004" pitchFamily="34" charset="0"/>
              </a:rPr>
              <a:t>Desbordamiento de ríos y quebradas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CFF7F1EA-A0D2-4321-A7CD-4ACC7D3DAB3D}"/>
              </a:ext>
            </a:extLst>
          </p:cNvPr>
          <p:cNvSpPr txBox="1"/>
          <p:nvPr/>
        </p:nvSpPr>
        <p:spPr>
          <a:xfrm>
            <a:off x="5768265" y="3031766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8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41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6ED56176-BD34-41A3-B4C0-C029CC0CAC1F}"/>
              </a:ext>
            </a:extLst>
          </p:cNvPr>
          <p:cNvSpPr txBox="1"/>
          <p:nvPr/>
        </p:nvSpPr>
        <p:spPr>
          <a:xfrm>
            <a:off x="5768265" y="3911818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8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22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D8DCDA7F-F1AC-47A4-BC90-2B0DDF5907DC}"/>
              </a:ext>
            </a:extLst>
          </p:cNvPr>
          <p:cNvSpPr txBox="1"/>
          <p:nvPr/>
        </p:nvSpPr>
        <p:spPr>
          <a:xfrm>
            <a:off x="5768265" y="4885377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4</a:t>
            </a:r>
            <a:endParaRPr lang="es-ES" sz="1800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E110C6D3-4843-42A2-B7DC-DF149E6110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3" t="-89" r="33975" b="1168"/>
          <a:stretch/>
        </p:blipFill>
        <p:spPr>
          <a:xfrm>
            <a:off x="7949680" y="1110904"/>
            <a:ext cx="4253199" cy="57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arcador de contenido 5">
            <a:extLst>
              <a:ext uri="{FF2B5EF4-FFF2-40B4-BE49-F238E27FC236}">
                <a16:creationId xmlns:a16="http://schemas.microsoft.com/office/drawing/2014/main" xmlns="" id="{E196EFD0-8088-406C-B2CF-F2A09405E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1B43AC-EBB7-43F7-9D4B-7F67C15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6" y="-16288"/>
            <a:ext cx="7316769" cy="1325563"/>
          </a:xfrm>
        </p:spPr>
        <p:txBody>
          <a:bodyPr/>
          <a:lstStyle/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OPERACIONES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821AE6C-4950-42AA-AFA9-87572BB8306B}"/>
              </a:ext>
            </a:extLst>
          </p:cNvPr>
          <p:cNvSpPr txBox="1">
            <a:spLocks/>
          </p:cNvSpPr>
          <p:nvPr/>
        </p:nvSpPr>
        <p:spPr>
          <a:xfrm>
            <a:off x="409366" y="1161729"/>
            <a:ext cx="1929503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b="1" dirty="0">
                <a:solidFill>
                  <a:srgbClr val="C8102C"/>
                </a:solidFill>
                <a:latin typeface="LisztFY-Blk" panose="020B0A03020201020004" pitchFamily="34" charset="0"/>
              </a:rPr>
              <a:t>39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C3C114E4-9DFC-4999-A2E4-D18E10C40A73}"/>
              </a:ext>
            </a:extLst>
          </p:cNvPr>
          <p:cNvSpPr txBox="1">
            <a:spLocks/>
          </p:cNvSpPr>
          <p:nvPr/>
        </p:nvSpPr>
        <p:spPr>
          <a:xfrm>
            <a:off x="249101" y="1909939"/>
            <a:ext cx="2199886" cy="593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DERRAMES</a:t>
            </a:r>
            <a:endParaRPr lang="es-EC" sz="2000" b="1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  <a:p>
            <a:pPr algn="ctr"/>
            <a:r>
              <a:rPr lang="es-EC" sz="2000" b="1" dirty="0" smtClean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0.4%</a:t>
            </a:r>
            <a:endParaRPr lang="es-EC" sz="2000" b="1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xmlns="" id="{EE8A62F7-8FFC-4515-BE1D-AC4EF29F5760}"/>
              </a:ext>
            </a:extLst>
          </p:cNvPr>
          <p:cNvSpPr txBox="1">
            <a:spLocks/>
          </p:cNvSpPr>
          <p:nvPr/>
        </p:nvSpPr>
        <p:spPr>
          <a:xfrm>
            <a:off x="1026368" y="2503796"/>
            <a:ext cx="4685526" cy="1325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US" sz="2400" dirty="0">
                <a:latin typeface="LisztFY-Bk" panose="020B0503020201020004" pitchFamily="34" charset="0"/>
              </a:rPr>
              <a:t>Derrame combustible/aceite</a:t>
            </a:r>
          </a:p>
          <a:p>
            <a:pPr>
              <a:defRPr/>
            </a:pPr>
            <a:r>
              <a:rPr lang="es-US" sz="2400" dirty="0">
                <a:latin typeface="LisztFY-Bk" panose="020B0503020201020004" pitchFamily="34" charset="0"/>
              </a:rPr>
              <a:t>Derrame químico</a:t>
            </a:r>
          </a:p>
          <a:p>
            <a:pPr>
              <a:defRPr/>
            </a:pPr>
            <a:r>
              <a:rPr lang="es-ES" sz="2400" dirty="0">
                <a:latin typeface="LisztFY-Bk" panose="020B0503020201020004" pitchFamily="34" charset="0"/>
              </a:rPr>
              <a:t>Intoxicación por monóxido de carbono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CFF7F1EA-A0D2-4321-A7CD-4ACC7D3DAB3D}"/>
              </a:ext>
            </a:extLst>
          </p:cNvPr>
          <p:cNvSpPr txBox="1"/>
          <p:nvPr/>
        </p:nvSpPr>
        <p:spPr>
          <a:xfrm>
            <a:off x="5768265" y="2503796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8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36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6ED56176-BD34-41A3-B4C0-C029CC0CAC1F}"/>
              </a:ext>
            </a:extLst>
          </p:cNvPr>
          <p:cNvSpPr txBox="1"/>
          <p:nvPr/>
        </p:nvSpPr>
        <p:spPr>
          <a:xfrm>
            <a:off x="5768265" y="2981911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8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2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D8DCDA7F-F1AC-47A4-BC90-2B0DDF5907DC}"/>
              </a:ext>
            </a:extLst>
          </p:cNvPr>
          <p:cNvSpPr txBox="1"/>
          <p:nvPr/>
        </p:nvSpPr>
        <p:spPr>
          <a:xfrm>
            <a:off x="5768265" y="3506758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1</a:t>
            </a:r>
            <a:endParaRPr lang="es-ES" sz="1800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FC589A63-7A37-4998-AE5B-0300FEBE5E96}"/>
              </a:ext>
            </a:extLst>
          </p:cNvPr>
          <p:cNvSpPr txBox="1">
            <a:spLocks/>
          </p:cNvSpPr>
          <p:nvPr/>
        </p:nvSpPr>
        <p:spPr>
          <a:xfrm>
            <a:off x="403144" y="4769759"/>
            <a:ext cx="1929503" cy="5958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b="1" dirty="0">
                <a:solidFill>
                  <a:srgbClr val="C8102C"/>
                </a:solidFill>
                <a:latin typeface="LisztFY-Blk" panose="020B0A03020201020004" pitchFamily="34" charset="0"/>
              </a:rPr>
              <a:t>29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3F72F86B-2299-4AC4-A38A-2C9D43BBD9EB}"/>
              </a:ext>
            </a:extLst>
          </p:cNvPr>
          <p:cNvSpPr txBox="1">
            <a:spLocks/>
          </p:cNvSpPr>
          <p:nvPr/>
        </p:nvSpPr>
        <p:spPr>
          <a:xfrm>
            <a:off x="242879" y="5408001"/>
            <a:ext cx="2199886" cy="32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OTRAS EMERGENCIAS</a:t>
            </a:r>
            <a:endParaRPr lang="es-EC" sz="2000" b="1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61C80AE1-D8CC-4809-8B45-BF3B762306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9" t="11729" r="10551" b="2694"/>
          <a:stretch/>
        </p:blipFill>
        <p:spPr>
          <a:xfrm>
            <a:off x="7949680" y="1121262"/>
            <a:ext cx="4249702" cy="575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2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5">
            <a:extLst>
              <a:ext uri="{FF2B5EF4-FFF2-40B4-BE49-F238E27FC236}">
                <a16:creationId xmlns:a16="http://schemas.microsoft.com/office/drawing/2014/main" xmlns="" id="{F77D2D32-5D62-4C31-A1F3-702B5DA3F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Imagen 3">
            <a:extLst>
              <a:ext uri="{FF2B5EF4-FFF2-40B4-BE49-F238E27FC236}">
                <a16:creationId xmlns:a16="http://schemas.microsoft.com/office/drawing/2014/main" xmlns="" id="{5A8387C3-107A-48CC-8684-1C7DDD19B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83576"/>
            <a:ext cx="10934700" cy="642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40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5">
            <a:extLst>
              <a:ext uri="{FF2B5EF4-FFF2-40B4-BE49-F238E27FC236}">
                <a16:creationId xmlns:a16="http://schemas.microsoft.com/office/drawing/2014/main" xmlns="" id="{B5C92621-0412-46DC-B0B4-93DDC0F00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3">
            <a:extLst>
              <a:ext uri="{FF2B5EF4-FFF2-40B4-BE49-F238E27FC236}">
                <a16:creationId xmlns:a16="http://schemas.microsoft.com/office/drawing/2014/main" xmlns="" id="{A09CBC6E-4171-41DF-9ECB-A1685C8DF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57" y="163439"/>
            <a:ext cx="11142193" cy="65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53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5">
            <a:extLst>
              <a:ext uri="{FF2B5EF4-FFF2-40B4-BE49-F238E27FC236}">
                <a16:creationId xmlns:a16="http://schemas.microsoft.com/office/drawing/2014/main" xmlns="" id="{6C4E2E1B-018E-40D5-AAC1-B8023A9B6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xmlns="" id="{B167436E-D8C0-4C3C-801F-9E541865C64F}"/>
              </a:ext>
            </a:extLst>
          </p:cNvPr>
          <p:cNvSpPr txBox="1">
            <a:spLocks/>
          </p:cNvSpPr>
          <p:nvPr/>
        </p:nvSpPr>
        <p:spPr>
          <a:xfrm>
            <a:off x="399646" y="2002907"/>
            <a:ext cx="10965040" cy="3483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s-US" altLang="es-EC" sz="3000" dirty="0">
              <a:solidFill>
                <a:schemeClr val="bg2">
                  <a:lumMod val="25000"/>
                </a:schemeClr>
              </a:solidFill>
              <a:latin typeface="LisztFY-Bk" panose="020B0503020201020004" pitchFamily="34" charset="0"/>
            </a:endParaRP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xmlns="" id="{4ADD261E-08F7-463C-BC71-479F9717261E}"/>
              </a:ext>
            </a:extLst>
          </p:cNvPr>
          <p:cNvSpPr txBox="1">
            <a:spLocks/>
          </p:cNvSpPr>
          <p:nvPr/>
        </p:nvSpPr>
        <p:spPr>
          <a:xfrm>
            <a:off x="552046" y="845127"/>
            <a:ext cx="10965040" cy="4793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altLang="es-EC" sz="4000" dirty="0">
                <a:latin typeface="LisztFY-Bk" panose="020B0503020201020004" pitchFamily="34" charset="0"/>
              </a:rPr>
              <a:t>El B.C.B.V.C en la actualidad debido al crecimiento poblacional y la expansión urbana cuenta con 12 estaciones estratégicamente ubicadas que </a:t>
            </a:r>
            <a:r>
              <a:rPr lang="es-ES" altLang="es-EC" sz="4000" dirty="0">
                <a:solidFill>
                  <a:srgbClr val="C8102C"/>
                </a:solidFill>
                <a:latin typeface="LisztFY-Bk" panose="020B0503020201020004" pitchFamily="34" charset="0"/>
              </a:rPr>
              <a:t>permiten atender las emergencias disminuyendo los tiempos de respuesta; de las cuales tres son de tipo satélite ubicadas en las parroquias rurales El Valle, Chaucha y </a:t>
            </a:r>
            <a:r>
              <a:rPr lang="es-ES" altLang="es-EC" sz="4000" dirty="0" err="1">
                <a:solidFill>
                  <a:srgbClr val="C8102C"/>
                </a:solidFill>
                <a:latin typeface="LisztFY-Bk" panose="020B0503020201020004" pitchFamily="34" charset="0"/>
              </a:rPr>
              <a:t>Molleturo</a:t>
            </a:r>
            <a:endParaRPr lang="es-US" altLang="es-EC" sz="4000" dirty="0">
              <a:latin typeface="LisztFY-Bk" panose="020B05030202010200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0CCC619-C7BD-41CA-9BCD-AF51418FD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78886" cy="4351338"/>
          </a:xfrm>
        </p:spPr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2527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arcador de contenido 5">
            <a:extLst>
              <a:ext uri="{FF2B5EF4-FFF2-40B4-BE49-F238E27FC236}">
                <a16:creationId xmlns:a16="http://schemas.microsoft.com/office/drawing/2014/main" xmlns="" id="{E196EFD0-8088-406C-B2CF-F2A09405E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1B43AC-EBB7-43F7-9D4B-7F67C15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6" y="-16288"/>
            <a:ext cx="7316769" cy="1325563"/>
          </a:xfrm>
        </p:spPr>
        <p:txBody>
          <a:bodyPr/>
          <a:lstStyle/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OPERACIONES - ALAUSÍ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712EA46E-8501-4449-B1D9-4191A4A39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8" r="24798"/>
          <a:stretch/>
        </p:blipFill>
        <p:spPr>
          <a:xfrm>
            <a:off x="4154669" y="1121262"/>
            <a:ext cx="3866359" cy="575302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2F365432-729F-46AB-BB71-E7EC7436B3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9" r="13407"/>
          <a:stretch/>
        </p:blipFill>
        <p:spPr>
          <a:xfrm>
            <a:off x="8325641" y="1121262"/>
            <a:ext cx="3866359" cy="575302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456A99A1-1E13-4719-9689-72055509C2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5" r="31231"/>
          <a:stretch/>
        </p:blipFill>
        <p:spPr>
          <a:xfrm>
            <a:off x="-16303" y="1121262"/>
            <a:ext cx="3866359" cy="575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2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arcador de contenido 5">
            <a:extLst>
              <a:ext uri="{FF2B5EF4-FFF2-40B4-BE49-F238E27FC236}">
                <a16:creationId xmlns:a16="http://schemas.microsoft.com/office/drawing/2014/main" xmlns="" id="{E196EFD0-8088-406C-B2CF-F2A09405E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1B43AC-EBB7-43F7-9D4B-7F67C15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6" y="-16288"/>
            <a:ext cx="8880156" cy="1325563"/>
          </a:xfrm>
        </p:spPr>
        <p:txBody>
          <a:bodyPr/>
          <a:lstStyle/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OPERACIONES - AZOGUES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712EA46E-8501-4449-B1D9-4191A4A397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" r="31674"/>
          <a:stretch/>
        </p:blipFill>
        <p:spPr>
          <a:xfrm>
            <a:off x="4154669" y="1121262"/>
            <a:ext cx="3866359" cy="575302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2F365432-729F-46AB-BB71-E7EC7436B3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2" t="2003" r="10436" b="7409"/>
          <a:stretch/>
        </p:blipFill>
        <p:spPr>
          <a:xfrm>
            <a:off x="8325641" y="1121262"/>
            <a:ext cx="3866359" cy="575302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456A99A1-1E13-4719-9689-72055509C2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29977"/>
          <a:stretch/>
        </p:blipFill>
        <p:spPr>
          <a:xfrm>
            <a:off x="-16303" y="1121262"/>
            <a:ext cx="3866359" cy="575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7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arcador de contenido 5">
            <a:extLst>
              <a:ext uri="{FF2B5EF4-FFF2-40B4-BE49-F238E27FC236}">
                <a16:creationId xmlns:a16="http://schemas.microsoft.com/office/drawing/2014/main" xmlns="" id="{E196EFD0-8088-406C-B2CF-F2A09405E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1B43AC-EBB7-43F7-9D4B-7F67C15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6" y="-16288"/>
            <a:ext cx="8880156" cy="1325563"/>
          </a:xfrm>
        </p:spPr>
        <p:txBody>
          <a:bodyPr/>
          <a:lstStyle/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OPERACIONES - LOJA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712EA46E-8501-4449-B1D9-4191A4A39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8" r="24798"/>
          <a:stretch/>
        </p:blipFill>
        <p:spPr>
          <a:xfrm>
            <a:off x="4154669" y="1121262"/>
            <a:ext cx="3866359" cy="575302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2F365432-729F-46AB-BB71-E7EC7436B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7" r="24767"/>
          <a:stretch/>
        </p:blipFill>
        <p:spPr>
          <a:xfrm>
            <a:off x="8325641" y="1121262"/>
            <a:ext cx="3866359" cy="575302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456A99A1-1E13-4719-9689-72055509C2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" r="5196"/>
          <a:stretch/>
        </p:blipFill>
        <p:spPr>
          <a:xfrm>
            <a:off x="-16303" y="1121262"/>
            <a:ext cx="3866359" cy="575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3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arcador de contenido 5">
            <a:extLst>
              <a:ext uri="{FF2B5EF4-FFF2-40B4-BE49-F238E27FC236}">
                <a16:creationId xmlns:a16="http://schemas.microsoft.com/office/drawing/2014/main" xmlns="" id="{E196EFD0-8088-406C-B2CF-F2A09405E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1B43AC-EBB7-43F7-9D4B-7F67C15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6" y="-16288"/>
            <a:ext cx="8880156" cy="1325563"/>
          </a:xfrm>
        </p:spPr>
        <p:txBody>
          <a:bodyPr/>
          <a:lstStyle/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OPERACIONES - CHILE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712EA46E-8501-4449-B1D9-4191A4A39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5" r="34505"/>
          <a:stretch/>
        </p:blipFill>
        <p:spPr>
          <a:xfrm>
            <a:off x="4154669" y="1121262"/>
            <a:ext cx="3866359" cy="575302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2F365432-729F-46AB-BB71-E7EC7436B3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" r="5196"/>
          <a:stretch/>
        </p:blipFill>
        <p:spPr>
          <a:xfrm>
            <a:off x="8325641" y="1121262"/>
            <a:ext cx="3866359" cy="575302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456A99A1-1E13-4719-9689-72055509C2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3" r="31083"/>
          <a:stretch/>
        </p:blipFill>
        <p:spPr>
          <a:xfrm>
            <a:off x="-16303" y="1121262"/>
            <a:ext cx="3866359" cy="575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contenido 5">
            <a:extLst>
              <a:ext uri="{FF2B5EF4-FFF2-40B4-BE49-F238E27FC236}">
                <a16:creationId xmlns:a16="http://schemas.microsoft.com/office/drawing/2014/main" xmlns="" id="{C8248BE4-A7EF-4DCF-8CCF-ECA06510D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1B43AC-EBB7-43F7-9D4B-7F67C15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279" y="0"/>
            <a:ext cx="7316769" cy="1325563"/>
          </a:xfrm>
        </p:spPr>
        <p:txBody>
          <a:bodyPr/>
          <a:lstStyle/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ESTACIONES SATÉLITES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821AE6C-4950-42AA-AFA9-87572BB8306B}"/>
              </a:ext>
            </a:extLst>
          </p:cNvPr>
          <p:cNvSpPr txBox="1">
            <a:spLocks/>
          </p:cNvSpPr>
          <p:nvPr/>
        </p:nvSpPr>
        <p:spPr>
          <a:xfrm>
            <a:off x="2874897" y="1879528"/>
            <a:ext cx="1929503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b="1" dirty="0">
                <a:solidFill>
                  <a:srgbClr val="C8102C"/>
                </a:solidFill>
                <a:latin typeface="LisztFY-Blk" panose="020B0A03020201020004" pitchFamily="34" charset="0"/>
              </a:rPr>
              <a:t>E-10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C3C114E4-9DFC-4999-A2E4-D18E10C40A73}"/>
              </a:ext>
            </a:extLst>
          </p:cNvPr>
          <p:cNvSpPr txBox="1">
            <a:spLocks/>
          </p:cNvSpPr>
          <p:nvPr/>
        </p:nvSpPr>
        <p:spPr>
          <a:xfrm>
            <a:off x="849087" y="2932725"/>
            <a:ext cx="5943600" cy="277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ESTACIÓN EL VALLE 0G-005-2023 15 OCT 23 - 3 DE JULIO LABORES</a:t>
            </a:r>
          </a:p>
          <a:p>
            <a:pPr algn="ctr"/>
            <a:endParaRPr lang="es-EC" sz="2000" b="1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EB557501-311B-4E5D-B0DF-203BDF54C0E9}"/>
              </a:ext>
            </a:extLst>
          </p:cNvPr>
          <p:cNvSpPr txBox="1">
            <a:spLocks/>
          </p:cNvSpPr>
          <p:nvPr/>
        </p:nvSpPr>
        <p:spPr>
          <a:xfrm>
            <a:off x="1343271" y="3128789"/>
            <a:ext cx="4992753" cy="16888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$939.269,26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FF23084C-BA18-4ECF-A7B7-739362DE54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1" t="5675" r="39905" b="1237"/>
          <a:stretch/>
        </p:blipFill>
        <p:spPr>
          <a:xfrm>
            <a:off x="7949680" y="1121262"/>
            <a:ext cx="4249702" cy="5736738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657C995E-A32C-4591-85CE-4EA2656D89DB}"/>
              </a:ext>
            </a:extLst>
          </p:cNvPr>
          <p:cNvSpPr txBox="1">
            <a:spLocks/>
          </p:cNvSpPr>
          <p:nvPr/>
        </p:nvSpPr>
        <p:spPr>
          <a:xfrm>
            <a:off x="2012465" y="5353640"/>
            <a:ext cx="4144396" cy="32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EL VALLE </a:t>
            </a:r>
            <a:r>
              <a:rPr lang="es-EC" sz="2000" b="1" dirty="0">
                <a:solidFill>
                  <a:srgbClr val="C8102C"/>
                </a:solidFill>
                <a:latin typeface="LisztFY-Blk" panose="020B0A03020201020004" pitchFamily="34" charset="0"/>
              </a:rPr>
              <a:t>34785 </a:t>
            </a:r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HABITANTES</a:t>
            </a:r>
            <a:endParaRPr lang="es-EC" sz="2000" b="1" dirty="0">
              <a:solidFill>
                <a:srgbClr val="C8102C"/>
              </a:solidFill>
              <a:latin typeface="LisztFY-Blk" panose="020B0A03020201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08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contenido 5">
            <a:extLst>
              <a:ext uri="{FF2B5EF4-FFF2-40B4-BE49-F238E27FC236}">
                <a16:creationId xmlns:a16="http://schemas.microsoft.com/office/drawing/2014/main" xmlns="" id="{3A5D43B2-5090-429B-8E1E-C42C330C3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1B43AC-EBB7-43F7-9D4B-7F67C15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6" y="0"/>
            <a:ext cx="7316769" cy="1325563"/>
          </a:xfrm>
        </p:spPr>
        <p:txBody>
          <a:bodyPr/>
          <a:lstStyle/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ESTACIONES SATÉLITES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DF99190-530F-4571-9B63-893ED9151F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7" t="19805" r="26584" b="1390"/>
          <a:stretch/>
        </p:blipFill>
        <p:spPr>
          <a:xfrm>
            <a:off x="7949680" y="1121262"/>
            <a:ext cx="4249702" cy="573673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821AE6C-4950-42AA-AFA9-87572BB8306B}"/>
              </a:ext>
            </a:extLst>
          </p:cNvPr>
          <p:cNvSpPr txBox="1">
            <a:spLocks/>
          </p:cNvSpPr>
          <p:nvPr/>
        </p:nvSpPr>
        <p:spPr>
          <a:xfrm>
            <a:off x="2874897" y="1793803"/>
            <a:ext cx="1929503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b="1" dirty="0">
                <a:solidFill>
                  <a:srgbClr val="C8102C"/>
                </a:solidFill>
                <a:latin typeface="LisztFY-Blk" panose="020B0A03020201020004" pitchFamily="34" charset="0"/>
              </a:rPr>
              <a:t>E-11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C3C114E4-9DFC-4999-A2E4-D18E10C40A73}"/>
              </a:ext>
            </a:extLst>
          </p:cNvPr>
          <p:cNvSpPr txBox="1">
            <a:spLocks/>
          </p:cNvSpPr>
          <p:nvPr/>
        </p:nvSpPr>
        <p:spPr>
          <a:xfrm>
            <a:off x="1841721" y="2765355"/>
            <a:ext cx="4032775" cy="238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ESTACIÓN CHAUCHA OG-002 - 23/ 21 JULIO LABORES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EB557501-311B-4E5D-B0DF-203BDF54C0E9}"/>
              </a:ext>
            </a:extLst>
          </p:cNvPr>
          <p:cNvSpPr txBox="1">
            <a:spLocks/>
          </p:cNvSpPr>
          <p:nvPr/>
        </p:nvSpPr>
        <p:spPr>
          <a:xfrm>
            <a:off x="1343271" y="3043064"/>
            <a:ext cx="4992753" cy="19099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$875.454,26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82730223-179B-42ED-8EBB-EA65CA89E860}"/>
              </a:ext>
            </a:extLst>
          </p:cNvPr>
          <p:cNvSpPr txBox="1">
            <a:spLocks/>
          </p:cNvSpPr>
          <p:nvPr/>
        </p:nvSpPr>
        <p:spPr>
          <a:xfrm>
            <a:off x="2134266" y="5353640"/>
            <a:ext cx="3961734" cy="32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CHAUCHA  </a:t>
            </a:r>
            <a:r>
              <a:rPr lang="es-EC" sz="2000" b="1" dirty="0">
                <a:solidFill>
                  <a:srgbClr val="C8102C"/>
                </a:solidFill>
                <a:latin typeface="LisztFY-Blk" panose="020B0A03020201020004" pitchFamily="34" charset="0"/>
              </a:rPr>
              <a:t>1721  </a:t>
            </a:r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HABITANTES</a:t>
            </a:r>
            <a:endParaRPr lang="es-EC" sz="2000" b="1" dirty="0">
              <a:solidFill>
                <a:srgbClr val="C8102C"/>
              </a:solidFill>
              <a:latin typeface="LisztFY-Blk" panose="020B0A03020201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25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contenido 5">
            <a:extLst>
              <a:ext uri="{FF2B5EF4-FFF2-40B4-BE49-F238E27FC236}">
                <a16:creationId xmlns:a16="http://schemas.microsoft.com/office/drawing/2014/main" xmlns="" id="{A6AC37E8-ECAE-474D-8177-4993CF512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1B43AC-EBB7-43F7-9D4B-7F67C15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6" y="-19760"/>
            <a:ext cx="7316769" cy="1325563"/>
          </a:xfrm>
        </p:spPr>
        <p:txBody>
          <a:bodyPr/>
          <a:lstStyle/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ESTACIONES SATÉLITES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DF99190-530F-4571-9B63-893ED9151F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7" t="-654" r="-179" b="2605"/>
          <a:stretch/>
        </p:blipFill>
        <p:spPr>
          <a:xfrm>
            <a:off x="7949680" y="1121262"/>
            <a:ext cx="4249702" cy="573673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821AE6C-4950-42AA-AFA9-87572BB8306B}"/>
              </a:ext>
            </a:extLst>
          </p:cNvPr>
          <p:cNvSpPr txBox="1">
            <a:spLocks/>
          </p:cNvSpPr>
          <p:nvPr/>
        </p:nvSpPr>
        <p:spPr>
          <a:xfrm>
            <a:off x="2874897" y="1860478"/>
            <a:ext cx="1929503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b="1" dirty="0">
                <a:solidFill>
                  <a:srgbClr val="C8102C"/>
                </a:solidFill>
                <a:latin typeface="LisztFY-Blk" panose="020B0A03020201020004" pitchFamily="34" charset="0"/>
              </a:rPr>
              <a:t>E-12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C3C114E4-9DFC-4999-A2E4-D18E10C40A73}"/>
              </a:ext>
            </a:extLst>
          </p:cNvPr>
          <p:cNvSpPr txBox="1">
            <a:spLocks/>
          </p:cNvSpPr>
          <p:nvPr/>
        </p:nvSpPr>
        <p:spPr>
          <a:xfrm>
            <a:off x="1382024" y="2876164"/>
            <a:ext cx="4915248" cy="317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ESTACIÓN MOLLETURO OG-004-2023 / 13 OCT - 23</a:t>
            </a:r>
          </a:p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 31 DE JULIO LABORES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EB557501-311B-4E5D-B0DF-203BDF54C0E9}"/>
              </a:ext>
            </a:extLst>
          </p:cNvPr>
          <p:cNvSpPr txBox="1">
            <a:spLocks/>
          </p:cNvSpPr>
          <p:nvPr/>
        </p:nvSpPr>
        <p:spPr>
          <a:xfrm>
            <a:off x="1289889" y="3428833"/>
            <a:ext cx="4992753" cy="1335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$998.364,68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FF2A7877-B3C0-44F7-BB15-9BFC62729E03}"/>
              </a:ext>
            </a:extLst>
          </p:cNvPr>
          <p:cNvSpPr txBox="1">
            <a:spLocks/>
          </p:cNvSpPr>
          <p:nvPr/>
        </p:nvSpPr>
        <p:spPr>
          <a:xfrm>
            <a:off x="1771183" y="5348819"/>
            <a:ext cx="4573693" cy="32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MOLLETURO  </a:t>
            </a:r>
            <a:r>
              <a:rPr lang="es-EC" sz="2000" b="1" dirty="0">
                <a:solidFill>
                  <a:srgbClr val="C8102C"/>
                </a:solidFill>
                <a:latin typeface="LisztFY-Blk" panose="020B0A03020201020004" pitchFamily="34" charset="0"/>
              </a:rPr>
              <a:t>6882  </a:t>
            </a:r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HABITANTES</a:t>
            </a:r>
            <a:endParaRPr lang="es-EC" sz="2000" b="1" dirty="0">
              <a:solidFill>
                <a:srgbClr val="C8102C"/>
              </a:solidFill>
              <a:latin typeface="LisztFY-Blk" panose="020B0A03020201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7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5">
            <a:extLst>
              <a:ext uri="{FF2B5EF4-FFF2-40B4-BE49-F238E27FC236}">
                <a16:creationId xmlns:a16="http://schemas.microsoft.com/office/drawing/2014/main" xmlns="" id="{F2870121-AAD5-457D-8C17-E650FD275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1B43AC-EBB7-43F7-9D4B-7F67C15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6" y="0"/>
            <a:ext cx="7316769" cy="1325563"/>
          </a:xfrm>
        </p:spPr>
        <p:txBody>
          <a:bodyPr/>
          <a:lstStyle/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ESTACIÓN MOLLETURO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DF99190-530F-4571-9B63-893ED9151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0" r="14470"/>
          <a:stretch/>
        </p:blipFill>
        <p:spPr>
          <a:xfrm>
            <a:off x="7949680" y="1121262"/>
            <a:ext cx="4249702" cy="4615476"/>
          </a:xfrm>
          <a:prstGeom prst="rect">
            <a:avLst/>
          </a:prstGeom>
        </p:spPr>
      </p:pic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xmlns="" id="{03760BCD-36D1-4554-AB7B-1A0DBBEA5920}"/>
              </a:ext>
            </a:extLst>
          </p:cNvPr>
          <p:cNvSpPr txBox="1">
            <a:spLocks/>
          </p:cNvSpPr>
          <p:nvPr/>
        </p:nvSpPr>
        <p:spPr>
          <a:xfrm>
            <a:off x="399646" y="1485901"/>
            <a:ext cx="7316769" cy="4000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600" dirty="0">
                <a:solidFill>
                  <a:srgbClr val="C8102C"/>
                </a:solidFill>
                <a:latin typeface="LisztFY-Blk" panose="020B0A03020201020004" pitchFamily="34" charset="0"/>
              </a:rPr>
              <a:t>Se obtuvo la donación</a:t>
            </a:r>
            <a:r>
              <a:rPr lang="es-ES" sz="36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 de un predio por parte del “Comité de Desarrollo de San Pedro de </a:t>
            </a:r>
            <a:r>
              <a:rPr lang="es-ES" sz="3600" dirty="0" err="1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Yumate</a:t>
            </a:r>
            <a:r>
              <a:rPr lang="es-ES" sz="36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” para el emplazamiento de </a:t>
            </a:r>
            <a:r>
              <a:rPr lang="es-ES" sz="3600" dirty="0">
                <a:solidFill>
                  <a:srgbClr val="C8102C"/>
                </a:solidFill>
                <a:latin typeface="LisztFY-Blk" panose="020B0A03020201020004" pitchFamily="34" charset="0"/>
              </a:rPr>
              <a:t>una nueva Estación de Bomberos para </a:t>
            </a:r>
            <a:r>
              <a:rPr lang="es-ES" sz="3600" dirty="0" err="1">
                <a:solidFill>
                  <a:srgbClr val="C8102C"/>
                </a:solidFill>
                <a:latin typeface="LisztFY-Blk" panose="020B0A03020201020004" pitchFamily="34" charset="0"/>
              </a:rPr>
              <a:t>Molleturo</a:t>
            </a:r>
            <a:endParaRPr lang="es-EC" sz="3600" dirty="0">
              <a:solidFill>
                <a:srgbClr val="C8102C"/>
              </a:solidFill>
              <a:latin typeface="LisztFY-Blk" panose="020B0A03020201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18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5">
            <a:extLst>
              <a:ext uri="{FF2B5EF4-FFF2-40B4-BE49-F238E27FC236}">
                <a16:creationId xmlns:a16="http://schemas.microsoft.com/office/drawing/2014/main" xmlns="" id="{F63D2085-3BB4-4F94-B065-094A855FF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1B43AC-EBB7-43F7-9D4B-7F67C15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6" y="0"/>
            <a:ext cx="7316769" cy="1325563"/>
          </a:xfrm>
        </p:spPr>
        <p:txBody>
          <a:bodyPr/>
          <a:lstStyle/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ESTACIÓN UCUBAMBA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DF99190-530F-4571-9B63-893ED9151F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3" r="17471" b="2272"/>
          <a:stretch/>
        </p:blipFill>
        <p:spPr>
          <a:xfrm>
            <a:off x="7949680" y="1121262"/>
            <a:ext cx="4249702" cy="5736738"/>
          </a:xfrm>
          <a:prstGeom prst="rect">
            <a:avLst/>
          </a:prstGeom>
        </p:spPr>
      </p:pic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xmlns="" id="{03760BCD-36D1-4554-AB7B-1A0DBBEA5920}"/>
              </a:ext>
            </a:extLst>
          </p:cNvPr>
          <p:cNvSpPr txBox="1">
            <a:spLocks/>
          </p:cNvSpPr>
          <p:nvPr/>
        </p:nvSpPr>
        <p:spPr>
          <a:xfrm>
            <a:off x="399646" y="2002907"/>
            <a:ext cx="7092817" cy="3483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6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Se inició la </a:t>
            </a:r>
            <a:r>
              <a:rPr lang="es-ES" sz="3600" dirty="0">
                <a:solidFill>
                  <a:srgbClr val="C8102C"/>
                </a:solidFill>
                <a:latin typeface="LisztFY-Blk" panose="020B0A03020201020004" pitchFamily="34" charset="0"/>
              </a:rPr>
              <a:t>“Construcción de la Estación </a:t>
            </a:r>
            <a:r>
              <a:rPr lang="es-ES" sz="3600" dirty="0" err="1">
                <a:solidFill>
                  <a:srgbClr val="C8102C"/>
                </a:solidFill>
                <a:latin typeface="LisztFY-Blk" panose="020B0A03020201020004" pitchFamily="34" charset="0"/>
              </a:rPr>
              <a:t>Ucubamba</a:t>
            </a:r>
            <a:r>
              <a:rPr lang="es-ES" sz="3600" dirty="0">
                <a:solidFill>
                  <a:srgbClr val="C8102C"/>
                </a:solidFill>
                <a:latin typeface="LisztFY-Blk" panose="020B0A03020201020004" pitchFamily="34" charset="0"/>
              </a:rPr>
              <a:t>” con una inversión de $1.076.566,86 </a:t>
            </a:r>
            <a:r>
              <a:rPr lang="es-ES" sz="36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con cobertura efectiva a las parroquias rurales de Paccha, </a:t>
            </a:r>
            <a:r>
              <a:rPr lang="es-ES" sz="3600" dirty="0" err="1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Nulti</a:t>
            </a:r>
            <a:r>
              <a:rPr lang="es-ES" sz="36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, </a:t>
            </a:r>
            <a:r>
              <a:rPr lang="es-ES" sz="3600" dirty="0" err="1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Llacao</a:t>
            </a:r>
            <a:r>
              <a:rPr lang="es-ES" sz="36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 y Machángara</a:t>
            </a:r>
            <a:endParaRPr lang="es-EC" sz="3600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DE05A779-857C-4FAA-8BA8-6975E5AB02B4}"/>
              </a:ext>
            </a:extLst>
          </p:cNvPr>
          <p:cNvSpPr txBox="1">
            <a:spLocks/>
          </p:cNvSpPr>
          <p:nvPr/>
        </p:nvSpPr>
        <p:spPr>
          <a:xfrm>
            <a:off x="1149396" y="5348819"/>
            <a:ext cx="2640165" cy="32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PACCHA  </a:t>
            </a:r>
            <a:r>
              <a:rPr lang="es-EC" sz="2000" b="1" dirty="0">
                <a:solidFill>
                  <a:srgbClr val="C8102C"/>
                </a:solidFill>
                <a:latin typeface="LisztFY-Blk" panose="020B0A03020201020004" pitchFamily="34" charset="0"/>
              </a:rPr>
              <a:t>8497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1B7CA451-67AE-4BDE-B6D4-E9D1138AB6C4}"/>
              </a:ext>
            </a:extLst>
          </p:cNvPr>
          <p:cNvSpPr txBox="1">
            <a:spLocks/>
          </p:cNvSpPr>
          <p:nvPr/>
        </p:nvSpPr>
        <p:spPr>
          <a:xfrm>
            <a:off x="3706443" y="5348818"/>
            <a:ext cx="2640165" cy="32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NULTI  </a:t>
            </a:r>
            <a:r>
              <a:rPr lang="es-EC" sz="2000" b="1" dirty="0">
                <a:solidFill>
                  <a:srgbClr val="C8102C"/>
                </a:solidFill>
                <a:latin typeface="LisztFY-Blk" panose="020B0A03020201020004" pitchFamily="34" charset="0"/>
              </a:rPr>
              <a:t>6707</a:t>
            </a:r>
          </a:p>
        </p:txBody>
      </p:sp>
    </p:spTree>
    <p:extLst>
      <p:ext uri="{BB962C8B-B14F-4D97-AF65-F5344CB8AC3E}">
        <p14:creationId xmlns:p14="http://schemas.microsoft.com/office/powerpoint/2010/main" val="3975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rcador de contenido 5">
            <a:extLst>
              <a:ext uri="{FF2B5EF4-FFF2-40B4-BE49-F238E27FC236}">
                <a16:creationId xmlns:a16="http://schemas.microsoft.com/office/drawing/2014/main" xmlns="" id="{496B96CF-9DF7-4439-BA39-10049EF1B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1B43AC-EBB7-43F7-9D4B-7F67C15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6" y="0"/>
            <a:ext cx="7316769" cy="1325563"/>
          </a:xfrm>
        </p:spPr>
        <p:txBody>
          <a:bodyPr>
            <a:normAutofit/>
          </a:bodyPr>
          <a:lstStyle/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FORTALECIMIENTO INSTITUCIONAL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DF99190-530F-4571-9B63-893ED9151F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5" r="12238" b="2361"/>
          <a:stretch/>
        </p:blipFill>
        <p:spPr>
          <a:xfrm>
            <a:off x="7949680" y="1121262"/>
            <a:ext cx="4249702" cy="573673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74408D7C-D183-40CD-AAC3-F6B453C8CD6F}"/>
              </a:ext>
            </a:extLst>
          </p:cNvPr>
          <p:cNvSpPr txBox="1">
            <a:spLocks/>
          </p:cNvSpPr>
          <p:nvPr/>
        </p:nvSpPr>
        <p:spPr>
          <a:xfrm>
            <a:off x="409366" y="2622478"/>
            <a:ext cx="1929503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b="1" dirty="0">
                <a:solidFill>
                  <a:srgbClr val="C8102C"/>
                </a:solidFill>
                <a:latin typeface="LisztFY-Blk" panose="020B0A03020201020004" pitchFamily="34" charset="0"/>
              </a:rPr>
              <a:t>54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718EBAA1-6BCD-4871-BAD4-D7457E9AB0EB}"/>
              </a:ext>
            </a:extLst>
          </p:cNvPr>
          <p:cNvSpPr txBox="1">
            <a:spLocks/>
          </p:cNvSpPr>
          <p:nvPr/>
        </p:nvSpPr>
        <p:spPr>
          <a:xfrm>
            <a:off x="249101" y="3402029"/>
            <a:ext cx="2199886" cy="32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PERSONAS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657C995E-A32C-4591-85CE-4EA2656D89DB}"/>
              </a:ext>
            </a:extLst>
          </p:cNvPr>
          <p:cNvSpPr txBox="1">
            <a:spLocks/>
          </p:cNvSpPr>
          <p:nvPr/>
        </p:nvSpPr>
        <p:spPr>
          <a:xfrm>
            <a:off x="249101" y="2474929"/>
            <a:ext cx="2199886" cy="32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INGRESO DE</a:t>
            </a: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xmlns="" id="{333860C8-372B-49DB-983D-F4F95BAA164C}"/>
              </a:ext>
            </a:extLst>
          </p:cNvPr>
          <p:cNvSpPr txBox="1">
            <a:spLocks/>
          </p:cNvSpPr>
          <p:nvPr/>
        </p:nvSpPr>
        <p:spPr>
          <a:xfrm>
            <a:off x="2748235" y="3429000"/>
            <a:ext cx="3519276" cy="1325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6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Bomberos</a:t>
            </a:r>
          </a:p>
          <a:p>
            <a:r>
              <a:rPr lang="es-ES" sz="36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Maquinistas</a:t>
            </a:r>
          </a:p>
          <a:p>
            <a:r>
              <a:rPr lang="es-ES" sz="36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Paramédicos</a:t>
            </a:r>
            <a:endParaRPr lang="es-EC" sz="3600" dirty="0">
              <a:solidFill>
                <a:srgbClr val="C8102C"/>
              </a:solidFill>
              <a:latin typeface="LisztFY-Blk" panose="020B0A03020201020004" pitchFamily="34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ABE76609-51BE-4A4E-97E5-FCF29F549501}"/>
              </a:ext>
            </a:extLst>
          </p:cNvPr>
          <p:cNvSpPr txBox="1">
            <a:spLocks/>
          </p:cNvSpPr>
          <p:nvPr/>
        </p:nvSpPr>
        <p:spPr>
          <a:xfrm>
            <a:off x="2911870" y="5330825"/>
            <a:ext cx="3127325" cy="405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>
                <a:solidFill>
                  <a:srgbClr val="C8102C"/>
                </a:solidFill>
                <a:latin typeface="LisztFY-Blk" panose="020B0A03020201020004" pitchFamily="34" charset="0"/>
              </a:rPr>
              <a:t>INGRESO 10 DE MAYO</a:t>
            </a:r>
          </a:p>
        </p:txBody>
      </p:sp>
    </p:spTree>
    <p:extLst>
      <p:ext uri="{BB962C8B-B14F-4D97-AF65-F5344CB8AC3E}">
        <p14:creationId xmlns:p14="http://schemas.microsoft.com/office/powerpoint/2010/main" val="178375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5">
            <a:extLst>
              <a:ext uri="{FF2B5EF4-FFF2-40B4-BE49-F238E27FC236}">
                <a16:creationId xmlns:a16="http://schemas.microsoft.com/office/drawing/2014/main" xmlns="" id="{D6D89217-1488-4D60-B68F-E396FE2A0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1B43AC-EBB7-43F7-9D4B-7F67C15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7" y="0"/>
            <a:ext cx="7092818" cy="1325563"/>
          </a:xfrm>
        </p:spPr>
        <p:txBody>
          <a:bodyPr/>
          <a:lstStyle/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MISIÓN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CDFAFE51-99C8-4EBA-9399-FB0501A8C175}"/>
              </a:ext>
            </a:extLst>
          </p:cNvPr>
          <p:cNvSpPr txBox="1">
            <a:spLocks/>
          </p:cNvSpPr>
          <p:nvPr/>
        </p:nvSpPr>
        <p:spPr>
          <a:xfrm>
            <a:off x="399646" y="1325563"/>
            <a:ext cx="7092817" cy="4895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altLang="es-EC" sz="3200" dirty="0">
                <a:latin typeface="LisztFY-Bk" panose="020B0503020201020004" pitchFamily="34" charset="0"/>
              </a:rPr>
              <a:t>El BCBVC es la institución que forma bomberos profesionales y voluntarios, capacita a la ciudadanía y a su personal, </a:t>
            </a:r>
            <a:r>
              <a:rPr lang="es-ES" altLang="es-EC" sz="3200" dirty="0">
                <a:solidFill>
                  <a:srgbClr val="C8102C"/>
                </a:solidFill>
                <a:latin typeface="LisztFY-Bk" panose="020B0503020201020004" pitchFamily="34" charset="0"/>
              </a:rPr>
              <a:t>para la prevención de desastres y riesgos; brinda respuesta oportuna a las contingencias de riesgos naturales o antrópicos, incendios, rescate de personas y bienes afectados</a:t>
            </a:r>
            <a:r>
              <a:rPr lang="es-ES" altLang="es-EC" sz="3200" dirty="0">
                <a:latin typeface="LisztFY-Bk" panose="020B0503020201020004" pitchFamily="34" charset="0"/>
              </a:rPr>
              <a:t> dentro del cantón Cuenca.</a:t>
            </a:r>
            <a:endParaRPr lang="es-EC" sz="3200" dirty="0">
              <a:solidFill>
                <a:srgbClr val="C8102C"/>
              </a:solidFill>
              <a:latin typeface="LisztFY-Bk" panose="020B05030202010200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DF99190-530F-4571-9B63-893ED9151F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5" t="2517" r="37267" b="1389"/>
          <a:stretch/>
        </p:blipFill>
        <p:spPr>
          <a:xfrm>
            <a:off x="7931019" y="1121262"/>
            <a:ext cx="4249701" cy="573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1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contenido 5">
            <a:extLst>
              <a:ext uri="{FF2B5EF4-FFF2-40B4-BE49-F238E27FC236}">
                <a16:creationId xmlns:a16="http://schemas.microsoft.com/office/drawing/2014/main" xmlns="" id="{C86B3838-5F77-456E-95FB-6520532BB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1B43AC-EBB7-43F7-9D4B-7F67C15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248" y="-6045"/>
            <a:ext cx="7316769" cy="1325563"/>
          </a:xfrm>
        </p:spPr>
        <p:txBody>
          <a:bodyPr>
            <a:normAutofit/>
          </a:bodyPr>
          <a:lstStyle/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SEGURIDAD Y SALUD OCUPACIONAL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DF99190-530F-4571-9B63-893ED9151F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6" r="15724" b="1311"/>
          <a:stretch/>
        </p:blipFill>
        <p:spPr>
          <a:xfrm>
            <a:off x="7950869" y="1121262"/>
            <a:ext cx="4249702" cy="5736738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2F56517B-7463-482E-8EFA-F3B0D2AD7D8B}"/>
              </a:ext>
            </a:extLst>
          </p:cNvPr>
          <p:cNvSpPr txBox="1">
            <a:spLocks/>
          </p:cNvSpPr>
          <p:nvPr/>
        </p:nvSpPr>
        <p:spPr>
          <a:xfrm>
            <a:off x="3284951" y="4041044"/>
            <a:ext cx="1929503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b="1" dirty="0">
                <a:solidFill>
                  <a:srgbClr val="C8102C"/>
                </a:solidFill>
                <a:latin typeface="LisztFY-Blk" panose="020B0A03020201020004" pitchFamily="34" charset="0"/>
              </a:rPr>
              <a:t>80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8C8615C9-A0F5-44B2-9D11-6A363B819156}"/>
              </a:ext>
            </a:extLst>
          </p:cNvPr>
          <p:cNvSpPr txBox="1">
            <a:spLocks/>
          </p:cNvSpPr>
          <p:nvPr/>
        </p:nvSpPr>
        <p:spPr>
          <a:xfrm>
            <a:off x="2826545" y="4876370"/>
            <a:ext cx="2796169" cy="32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COLABORADORES DE LA INSTITUCIÓN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xmlns="" id="{62E40144-3BF4-4C87-BE04-FA3FD3DCEA80}"/>
              </a:ext>
            </a:extLst>
          </p:cNvPr>
          <p:cNvSpPr txBox="1">
            <a:spLocks/>
          </p:cNvSpPr>
          <p:nvPr/>
        </p:nvSpPr>
        <p:spPr>
          <a:xfrm>
            <a:off x="2977662" y="3876675"/>
            <a:ext cx="2443744" cy="32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CAPACITACIÓN A</a:t>
            </a:r>
          </a:p>
        </p:txBody>
      </p: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xmlns="" id="{9D69A316-9CFD-407F-AB73-0A51CA6FFC09}"/>
              </a:ext>
            </a:extLst>
          </p:cNvPr>
          <p:cNvSpPr txBox="1">
            <a:spLocks/>
          </p:cNvSpPr>
          <p:nvPr/>
        </p:nvSpPr>
        <p:spPr>
          <a:xfrm>
            <a:off x="399646" y="2080755"/>
            <a:ext cx="7092817" cy="1619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8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Programa de prevención y uso de consumo de alcohol y drogas</a:t>
            </a:r>
            <a:endParaRPr lang="es-EC" sz="3800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91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contenido 5">
            <a:extLst>
              <a:ext uri="{FF2B5EF4-FFF2-40B4-BE49-F238E27FC236}">
                <a16:creationId xmlns:a16="http://schemas.microsoft.com/office/drawing/2014/main" xmlns="" id="{B1F048F4-5B85-466A-AA1A-AD91E747F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DF99190-530F-4571-9B63-893ED9151F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1" t="7009" r="26573" b="1720"/>
          <a:stretch/>
        </p:blipFill>
        <p:spPr>
          <a:xfrm>
            <a:off x="7942298" y="1121262"/>
            <a:ext cx="4249702" cy="5736738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2F56517B-7463-482E-8EFA-F3B0D2AD7D8B}"/>
              </a:ext>
            </a:extLst>
          </p:cNvPr>
          <p:cNvSpPr txBox="1">
            <a:spLocks/>
          </p:cNvSpPr>
          <p:nvPr/>
        </p:nvSpPr>
        <p:spPr>
          <a:xfrm>
            <a:off x="3284951" y="2869469"/>
            <a:ext cx="1929503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b="1" dirty="0">
                <a:solidFill>
                  <a:srgbClr val="C8102C"/>
                </a:solidFill>
                <a:latin typeface="LisztFY-Blk" panose="020B0A03020201020004" pitchFamily="34" charset="0"/>
              </a:rPr>
              <a:t>250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8C8615C9-A0F5-44B2-9D11-6A363B819156}"/>
              </a:ext>
            </a:extLst>
          </p:cNvPr>
          <p:cNvSpPr txBox="1">
            <a:spLocks/>
          </p:cNvSpPr>
          <p:nvPr/>
        </p:nvSpPr>
        <p:spPr>
          <a:xfrm>
            <a:off x="2826545" y="3624233"/>
            <a:ext cx="2796169" cy="32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PARTICIPANTES</a:t>
            </a:r>
          </a:p>
        </p:txBody>
      </p: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xmlns="" id="{9D69A316-9CFD-407F-AB73-0A51CA6FFC09}"/>
              </a:ext>
            </a:extLst>
          </p:cNvPr>
          <p:cNvSpPr txBox="1">
            <a:spLocks/>
          </p:cNvSpPr>
          <p:nvPr/>
        </p:nvSpPr>
        <p:spPr>
          <a:xfrm>
            <a:off x="399646" y="1952323"/>
            <a:ext cx="6791729" cy="1138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38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CHALLENGER BOMBEROS 2023</a:t>
            </a:r>
            <a:endParaRPr lang="es-EC" sz="3800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182977CF-F6A7-4574-A0DC-626F18A93940}"/>
              </a:ext>
            </a:extLst>
          </p:cNvPr>
          <p:cNvSpPr txBox="1">
            <a:spLocks/>
          </p:cNvSpPr>
          <p:nvPr/>
        </p:nvSpPr>
        <p:spPr>
          <a:xfrm>
            <a:off x="399646" y="4021746"/>
            <a:ext cx="7316769" cy="328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sz="2400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Feria de promoción de salud y vida saludable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xmlns="" id="{8B12B2F3-47ED-414F-B4E7-1D8C6472E81B}"/>
              </a:ext>
            </a:extLst>
          </p:cNvPr>
          <p:cNvSpPr txBox="1">
            <a:spLocks/>
          </p:cNvSpPr>
          <p:nvPr/>
        </p:nvSpPr>
        <p:spPr>
          <a:xfrm>
            <a:off x="467248" y="-6045"/>
            <a:ext cx="73167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>
                <a:solidFill>
                  <a:srgbClr val="C8102C"/>
                </a:solidFill>
                <a:latin typeface="LisztFY-Blk" panose="020B0A03020201020004" pitchFamily="34" charset="0"/>
              </a:rPr>
              <a:t>SEGURIDAD Y SALUD OCUPACIONAL</a:t>
            </a:r>
            <a:endParaRPr lang="es-EC" b="1" dirty="0">
              <a:solidFill>
                <a:srgbClr val="C8102C"/>
              </a:solidFill>
              <a:latin typeface="LisztFY-Blk" panose="020B0A03020201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57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5">
            <a:extLst>
              <a:ext uri="{FF2B5EF4-FFF2-40B4-BE49-F238E27FC236}">
                <a16:creationId xmlns:a16="http://schemas.microsoft.com/office/drawing/2014/main" xmlns="" id="{F0991329-95FC-49BA-9950-437B061FD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DF99190-530F-4571-9B63-893ED9151F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" t="2758" r="-1" b="2100"/>
          <a:stretch/>
        </p:blipFill>
        <p:spPr>
          <a:xfrm>
            <a:off x="8020050" y="1140619"/>
            <a:ext cx="4171950" cy="5717381"/>
          </a:xfrm>
          <a:prstGeom prst="rect">
            <a:avLst/>
          </a:prstGeom>
        </p:spPr>
      </p:pic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xmlns="" id="{9D69A316-9CFD-407F-AB73-0A51CA6FFC09}"/>
              </a:ext>
            </a:extLst>
          </p:cNvPr>
          <p:cNvSpPr txBox="1">
            <a:spLocks/>
          </p:cNvSpPr>
          <p:nvPr/>
        </p:nvSpPr>
        <p:spPr>
          <a:xfrm>
            <a:off x="399646" y="2066623"/>
            <a:ext cx="7092817" cy="28959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s-MX" sz="3600" dirty="0">
                <a:solidFill>
                  <a:srgbClr val="C8102C"/>
                </a:solidFill>
                <a:latin typeface="LisztFY-Blk" panose="020B0A03020201020004" pitchFamily="34" charset="0"/>
              </a:rPr>
              <a:t>Aprobación del Reglamento de Higiene y Seguridad</a:t>
            </a:r>
            <a:r>
              <a:rPr lang="es-MX" sz="36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 del Benemérito Cuerpo de Bomberos Voluntarios de Cuenca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C666DE9A-422E-463B-AF11-7796DD071BA9}"/>
              </a:ext>
            </a:extLst>
          </p:cNvPr>
          <p:cNvSpPr txBox="1">
            <a:spLocks/>
          </p:cNvSpPr>
          <p:nvPr/>
        </p:nvSpPr>
        <p:spPr>
          <a:xfrm>
            <a:off x="467248" y="-6045"/>
            <a:ext cx="73167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>
                <a:solidFill>
                  <a:srgbClr val="C8102C"/>
                </a:solidFill>
                <a:latin typeface="LisztFY-Blk" panose="020B0A03020201020004" pitchFamily="34" charset="0"/>
              </a:rPr>
              <a:t>SEGURIDAD Y SALUD OCUPACIONAL</a:t>
            </a:r>
            <a:endParaRPr lang="es-EC" b="1" dirty="0">
              <a:solidFill>
                <a:srgbClr val="C8102C"/>
              </a:solidFill>
              <a:latin typeface="LisztFY-Blk" panose="020B0A03020201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7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contenido 5">
            <a:extLst>
              <a:ext uri="{FF2B5EF4-FFF2-40B4-BE49-F238E27FC236}">
                <a16:creationId xmlns:a16="http://schemas.microsoft.com/office/drawing/2014/main" xmlns="" id="{51C882F1-B391-4256-80C1-66F879050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xmlns="" id="{9D69A316-9CFD-407F-AB73-0A51CA6FFC09}"/>
              </a:ext>
            </a:extLst>
          </p:cNvPr>
          <p:cNvSpPr txBox="1">
            <a:spLocks/>
          </p:cNvSpPr>
          <p:nvPr/>
        </p:nvSpPr>
        <p:spPr>
          <a:xfrm>
            <a:off x="399646" y="1319518"/>
            <a:ext cx="7888011" cy="4489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s-MX" sz="2400" dirty="0">
                <a:latin typeface="LisztFY-Bk" panose="020B0503020201020004" pitchFamily="34" charset="0"/>
              </a:rPr>
              <a:t>Taller “La Empatía: Entenderla para entender a los demás”.</a:t>
            </a:r>
          </a:p>
          <a:p>
            <a:pPr fontAlgn="auto">
              <a:spcAft>
                <a:spcPts val="0"/>
              </a:spcAft>
              <a:defRPr/>
            </a:pPr>
            <a:r>
              <a:rPr lang="es-MX" sz="2400" dirty="0">
                <a:latin typeface="LisztFY-Bk" panose="020B0503020201020004" pitchFamily="34" charset="0"/>
              </a:rPr>
              <a:t>Taller de “Discapacidades, atención integral y enfoque de igualdad”.</a:t>
            </a:r>
          </a:p>
          <a:p>
            <a:pPr fontAlgn="auto">
              <a:spcAft>
                <a:spcPts val="0"/>
              </a:spcAft>
              <a:defRPr/>
            </a:pPr>
            <a:r>
              <a:rPr lang="es-MX" sz="2400" dirty="0">
                <a:latin typeface="LisztFY-Bk" panose="020B0503020201020004" pitchFamily="34" charset="0"/>
              </a:rPr>
              <a:t>Capacitación de “Prevención de violencia de género en los espacios laborales”.</a:t>
            </a:r>
          </a:p>
          <a:p>
            <a:pPr fontAlgn="auto">
              <a:spcAft>
                <a:spcPts val="0"/>
              </a:spcAft>
              <a:defRPr/>
            </a:pPr>
            <a:r>
              <a:rPr lang="es-MX" sz="2400" dirty="0">
                <a:latin typeface="LisztFY-Bk" panose="020B0503020201020004" pitchFamily="34" charset="0"/>
              </a:rPr>
              <a:t>Aplicación de Técnicas de Descarga Emocional al personal del Equipo USAR que asistió al cantón </a:t>
            </a:r>
            <a:r>
              <a:rPr lang="es-MX" sz="2400" dirty="0" err="1" smtClean="0">
                <a:latin typeface="LisztFY-Bk" panose="020B0503020201020004" pitchFamily="34" charset="0"/>
              </a:rPr>
              <a:t>Alausí</a:t>
            </a:r>
            <a:r>
              <a:rPr lang="es-MX" sz="2400" dirty="0" smtClean="0">
                <a:latin typeface="LisztFY-Bk" panose="020B0503020201020004" pitchFamily="34" charset="0"/>
              </a:rPr>
              <a:t>.</a:t>
            </a:r>
            <a:endParaRPr lang="es-EC" sz="2400" dirty="0">
              <a:latin typeface="LisztFY-Bk" panose="020B05030202010200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MX" sz="2400" dirty="0">
                <a:latin typeface="LisztFY-Bk" panose="020B0503020201020004" pitchFamily="34" charset="0"/>
              </a:rPr>
              <a:t>Implementación del Beneficio de Guardería.</a:t>
            </a:r>
          </a:p>
          <a:p>
            <a:pPr fontAlgn="auto">
              <a:spcAft>
                <a:spcPts val="0"/>
              </a:spcAft>
              <a:defRPr/>
            </a:pPr>
            <a:r>
              <a:rPr lang="es-MX" sz="2400" dirty="0">
                <a:latin typeface="LisztFY-Bk" panose="020B0503020201020004" pitchFamily="34" charset="0"/>
              </a:rPr>
              <a:t>Aprobación del “Protocolo de atención en casos de discriminación, acoso laboral y toda forma de violencia basada en género”.</a:t>
            </a:r>
            <a:endParaRPr lang="es-EC" sz="2400" dirty="0">
              <a:latin typeface="LisztFY-Bk" panose="020B05030202010200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6F9828B4-5EB7-465D-B3E9-304FC2A8B827}"/>
              </a:ext>
            </a:extLst>
          </p:cNvPr>
          <p:cNvSpPr txBox="1"/>
          <p:nvPr/>
        </p:nvSpPr>
        <p:spPr>
          <a:xfrm>
            <a:off x="8287657" y="1710780"/>
            <a:ext cx="37156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000" dirty="0" smtClean="0">
                <a:solidFill>
                  <a:srgbClr val="C8102C"/>
                </a:solidFill>
                <a:latin typeface="LisztFY-Blk" panose="020B0A03020201020004" pitchFamily="34" charset="0"/>
              </a:rPr>
              <a:t>523</a:t>
            </a:r>
            <a:r>
              <a:rPr lang="es-ES" sz="3600" dirty="0" smtClean="0">
                <a:solidFill>
                  <a:srgbClr val="C8102C"/>
                </a:solidFill>
                <a:latin typeface="LisztFY-Blk" panose="020B0A03020201020004" pitchFamily="34" charset="0"/>
              </a:rPr>
              <a:t> </a:t>
            </a:r>
            <a:r>
              <a:rPr lang="es-ES" sz="36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PARTICIPANTES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EF0C7E2C-B929-4185-99B7-55D3C4FD994D}"/>
              </a:ext>
            </a:extLst>
          </p:cNvPr>
          <p:cNvSpPr txBox="1">
            <a:spLocks/>
          </p:cNvSpPr>
          <p:nvPr/>
        </p:nvSpPr>
        <p:spPr>
          <a:xfrm>
            <a:off x="467248" y="-6045"/>
            <a:ext cx="73167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SEGURIDAD Y SALUD </a:t>
            </a:r>
            <a:r>
              <a:rPr lang="es-EC" b="1" dirty="0" smtClean="0">
                <a:solidFill>
                  <a:srgbClr val="C8102C"/>
                </a:solidFill>
                <a:latin typeface="LisztFY-Blk" panose="020B0A03020201020004" pitchFamily="34" charset="0"/>
              </a:rPr>
              <a:t>OCUPACIONAL  </a:t>
            </a:r>
            <a:endParaRPr lang="es-EC" b="1" dirty="0">
              <a:solidFill>
                <a:srgbClr val="C8102C"/>
              </a:solidFill>
              <a:latin typeface="LisztFY-Blk" panose="020B0A03020201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93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5">
            <a:extLst>
              <a:ext uri="{FF2B5EF4-FFF2-40B4-BE49-F238E27FC236}">
                <a16:creationId xmlns:a16="http://schemas.microsoft.com/office/drawing/2014/main" xmlns="" id="{FFCE680F-806E-4EB0-8F5F-F165B33BE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xmlns="" id="{9D69A316-9CFD-407F-AB73-0A51CA6FFC09}"/>
              </a:ext>
            </a:extLst>
          </p:cNvPr>
          <p:cNvSpPr txBox="1">
            <a:spLocks/>
          </p:cNvSpPr>
          <p:nvPr/>
        </p:nvSpPr>
        <p:spPr>
          <a:xfrm>
            <a:off x="399646" y="1504950"/>
            <a:ext cx="10801754" cy="4695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s-MX" dirty="0">
                <a:latin typeface="LisztFY-Bk" panose="020B0503020201020004" pitchFamily="34" charset="0"/>
              </a:rPr>
              <a:t>Ejecución de la consultoría “Medición, evaluación y control de riesgos laborales”</a:t>
            </a:r>
          </a:p>
          <a:p>
            <a:pPr fontAlgn="auto">
              <a:spcAft>
                <a:spcPts val="0"/>
              </a:spcAft>
              <a:defRPr/>
            </a:pPr>
            <a:r>
              <a:rPr lang="es-MX" dirty="0">
                <a:latin typeface="LisztFY-Bk" panose="020B0503020201020004" pitchFamily="34" charset="0"/>
              </a:rPr>
              <a:t>Adquisición y distribución de Equipos de Protección individual para el personal del </a:t>
            </a:r>
            <a:r>
              <a:rPr lang="es-MX" dirty="0" smtClean="0">
                <a:latin typeface="LisztFY-Bk" panose="020B0503020201020004" pitchFamily="34" charset="0"/>
              </a:rPr>
              <a:t>B.C.B.V.C</a:t>
            </a:r>
          </a:p>
          <a:p>
            <a:pPr fontAlgn="auto">
              <a:spcAft>
                <a:spcPts val="0"/>
              </a:spcAft>
              <a:defRPr/>
            </a:pPr>
            <a:r>
              <a:rPr lang="es-MX" dirty="0" smtClean="0">
                <a:latin typeface="LisztFY-Bk" panose="020B0503020201020004" pitchFamily="34" charset="0"/>
              </a:rPr>
              <a:t>Adquisición </a:t>
            </a:r>
            <a:r>
              <a:rPr lang="es-MX" dirty="0">
                <a:latin typeface="LisztFY-Bk" panose="020B0503020201020004" pitchFamily="34" charset="0"/>
              </a:rPr>
              <a:t>de ocho cabinas generadoras de ozono para descontaminación de EPP de </a:t>
            </a:r>
            <a:r>
              <a:rPr lang="es-MX" dirty="0" smtClean="0">
                <a:latin typeface="LisztFY-Bk" panose="020B0503020201020004" pitchFamily="34" charset="0"/>
              </a:rPr>
              <a:t>bomberos.</a:t>
            </a:r>
          </a:p>
          <a:p>
            <a:pPr fontAlgn="auto">
              <a:spcAft>
                <a:spcPts val="0"/>
              </a:spcAft>
              <a:defRPr/>
            </a:pPr>
            <a:r>
              <a:rPr lang="es-MX" dirty="0" smtClean="0">
                <a:latin typeface="LisztFY-Bk" panose="020B0503020201020004" pitchFamily="34" charset="0"/>
              </a:rPr>
              <a:t>Adquisición </a:t>
            </a:r>
            <a:r>
              <a:rPr lang="es-MX" dirty="0">
                <a:latin typeface="LisztFY-Bk" panose="020B0503020201020004" pitchFamily="34" charset="0"/>
              </a:rPr>
              <a:t>de cascos para operaciones de </a:t>
            </a:r>
            <a:r>
              <a:rPr lang="es-MX" dirty="0" smtClean="0">
                <a:latin typeface="LisztFY-Bk" panose="020B0503020201020004" pitchFamily="34" charset="0"/>
              </a:rPr>
              <a:t>bomberos</a:t>
            </a:r>
          </a:p>
          <a:p>
            <a:pPr fontAlgn="auto">
              <a:spcAft>
                <a:spcPts val="0"/>
              </a:spcAft>
              <a:defRPr/>
            </a:pPr>
            <a:r>
              <a:rPr lang="es-MX" dirty="0" smtClean="0">
                <a:latin typeface="LisztFY-Bk" panose="020B0503020201020004" pitchFamily="34" charset="0"/>
              </a:rPr>
              <a:t>Adquisición </a:t>
            </a:r>
            <a:r>
              <a:rPr lang="es-MX" dirty="0">
                <a:latin typeface="LisztFY-Bk" panose="020B0503020201020004" pitchFamily="34" charset="0"/>
              </a:rPr>
              <a:t>ropa de trabajo para actividades de mantenimiento mecánico, TICS, infraestructura y limpieza (en proceso).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4D9F2A27-AF25-4A04-884D-541F1665C89D}"/>
              </a:ext>
            </a:extLst>
          </p:cNvPr>
          <p:cNvSpPr txBox="1">
            <a:spLocks/>
          </p:cNvSpPr>
          <p:nvPr/>
        </p:nvSpPr>
        <p:spPr>
          <a:xfrm>
            <a:off x="467248" y="-6045"/>
            <a:ext cx="73167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>
                <a:solidFill>
                  <a:srgbClr val="C8102C"/>
                </a:solidFill>
                <a:latin typeface="LisztFY-Blk" panose="020B0A03020201020004" pitchFamily="34" charset="0"/>
              </a:rPr>
              <a:t>SEGURIDAD Y SALUD OCUPACIONAL</a:t>
            </a:r>
            <a:endParaRPr lang="es-EC" b="1" dirty="0">
              <a:solidFill>
                <a:srgbClr val="C8102C"/>
              </a:solidFill>
              <a:latin typeface="LisztFY-Blk" panose="020B0A03020201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85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5">
            <a:extLst>
              <a:ext uri="{FF2B5EF4-FFF2-40B4-BE49-F238E27FC236}">
                <a16:creationId xmlns:a16="http://schemas.microsoft.com/office/drawing/2014/main" xmlns="" id="{03214B84-1091-4F49-80B0-351AEA8A1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48F0D536-0B7C-4AAE-BE46-D3AFD9FF6B9D}"/>
              </a:ext>
            </a:extLst>
          </p:cNvPr>
          <p:cNvSpPr txBox="1">
            <a:spLocks/>
          </p:cNvSpPr>
          <p:nvPr/>
        </p:nvSpPr>
        <p:spPr>
          <a:xfrm>
            <a:off x="399646" y="2032033"/>
            <a:ext cx="11058929" cy="29590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6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La Dirección Administrativa Financiera cumple un rol fundamental de apoyo y cumplimiento de las metas y objetivos institucionales, </a:t>
            </a:r>
            <a:r>
              <a:rPr lang="es-ES" sz="3600" dirty="0" err="1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preveyendo</a:t>
            </a:r>
            <a:r>
              <a:rPr lang="es-ES" sz="36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 a las áreas </a:t>
            </a:r>
            <a:r>
              <a:rPr lang="es-ES" sz="3600" dirty="0" err="1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agregadoras</a:t>
            </a:r>
            <a:r>
              <a:rPr lang="es-ES" sz="3600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 de valor de: </a:t>
            </a:r>
            <a:r>
              <a:rPr lang="es-ES" sz="3600" dirty="0">
                <a:solidFill>
                  <a:srgbClr val="C8102C"/>
                </a:solidFill>
                <a:latin typeface="LisztFY-Blk" panose="020B0A03020201020004" pitchFamily="34" charset="0"/>
              </a:rPr>
              <a:t>bienes, servicios y logística, tomar medidas de seguridad, etc.</a:t>
            </a:r>
            <a:endParaRPr lang="es-EC" sz="3600" dirty="0">
              <a:solidFill>
                <a:srgbClr val="C8102C"/>
              </a:solidFill>
              <a:latin typeface="LisztFY-Blk" panose="020B0A030202010200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C37D2E03-8B0E-41CC-B746-CCF0E42173C5}"/>
              </a:ext>
            </a:extLst>
          </p:cNvPr>
          <p:cNvSpPr txBox="1">
            <a:spLocks/>
          </p:cNvSpPr>
          <p:nvPr/>
        </p:nvSpPr>
        <p:spPr>
          <a:xfrm>
            <a:off x="467248" y="-6045"/>
            <a:ext cx="73167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GESTIÓN ADMINISTRATIVA INSTITUCIONAL</a:t>
            </a:r>
          </a:p>
        </p:txBody>
      </p:sp>
    </p:spTree>
    <p:extLst>
      <p:ext uri="{BB962C8B-B14F-4D97-AF65-F5344CB8AC3E}">
        <p14:creationId xmlns:p14="http://schemas.microsoft.com/office/powerpoint/2010/main" val="141385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5">
            <a:extLst>
              <a:ext uri="{FF2B5EF4-FFF2-40B4-BE49-F238E27FC236}">
                <a16:creationId xmlns:a16="http://schemas.microsoft.com/office/drawing/2014/main" xmlns="" id="{109028F0-60C4-43F6-A872-8FEC82B56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4E5321B8-0381-422F-8029-8EAFFDCD5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71551" y="1319519"/>
            <a:ext cx="10096500" cy="5538482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6BF27B0E-123C-43BE-9545-25B5C37A70EB}"/>
              </a:ext>
            </a:extLst>
          </p:cNvPr>
          <p:cNvSpPr txBox="1">
            <a:spLocks/>
          </p:cNvSpPr>
          <p:nvPr/>
        </p:nvSpPr>
        <p:spPr>
          <a:xfrm>
            <a:off x="467248" y="-6045"/>
            <a:ext cx="73167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GESTIÓN ADMINISTRATIVA INSTITUCIONAL</a:t>
            </a:r>
          </a:p>
        </p:txBody>
      </p:sp>
    </p:spTree>
    <p:extLst>
      <p:ext uri="{BB962C8B-B14F-4D97-AF65-F5344CB8AC3E}">
        <p14:creationId xmlns:p14="http://schemas.microsoft.com/office/powerpoint/2010/main" val="127399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E80B75D-50DE-4D98-8FB6-5A0CA01F5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F6DBFE06-0392-4E48-B59B-804B54686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DEE44DBA-F106-4EEE-B0E7-2777ADED7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5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arcador de contenido 5">
            <a:extLst>
              <a:ext uri="{FF2B5EF4-FFF2-40B4-BE49-F238E27FC236}">
                <a16:creationId xmlns:a16="http://schemas.microsoft.com/office/drawing/2014/main" xmlns="" id="{30681F33-A8EE-453E-A43E-E599E0805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143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1B43AC-EBB7-43F7-9D4B-7F67C15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7" y="-9798"/>
            <a:ext cx="7419406" cy="1325563"/>
          </a:xfrm>
        </p:spPr>
        <p:txBody>
          <a:bodyPr>
            <a:normAutofit/>
          </a:bodyPr>
          <a:lstStyle/>
          <a:p>
            <a:r>
              <a:rPr lang="es-EC" sz="4000" b="1" dirty="0">
                <a:solidFill>
                  <a:srgbClr val="C8102C"/>
                </a:solidFill>
                <a:latin typeface="LisztFY-Blk" panose="020B0A03020201020004" pitchFamily="34" charset="0"/>
              </a:rPr>
              <a:t>OBJETIVOS ESTRATÉGICOS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F8373A45-31B4-4EDA-B270-F476BF74FBC4}"/>
              </a:ext>
            </a:extLst>
          </p:cNvPr>
          <p:cNvSpPr txBox="1">
            <a:spLocks/>
          </p:cNvSpPr>
          <p:nvPr/>
        </p:nvSpPr>
        <p:spPr>
          <a:xfrm>
            <a:off x="643812" y="2051314"/>
            <a:ext cx="6453673" cy="761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C" sz="32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FORMACIÓN Y CAPACITACIÓN INTEGRAL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9EC18184-B1C5-4401-8F91-AF5D3F199BD7}"/>
              </a:ext>
            </a:extLst>
          </p:cNvPr>
          <p:cNvSpPr txBox="1">
            <a:spLocks/>
          </p:cNvSpPr>
          <p:nvPr/>
        </p:nvSpPr>
        <p:spPr>
          <a:xfrm>
            <a:off x="643813" y="3837373"/>
            <a:ext cx="5307044" cy="3230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C" sz="32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PREVENCIÓN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0641767B-CCBC-44DF-945C-8FDDE8D9EBDB}"/>
              </a:ext>
            </a:extLst>
          </p:cNvPr>
          <p:cNvSpPr txBox="1">
            <a:spLocks/>
          </p:cNvSpPr>
          <p:nvPr/>
        </p:nvSpPr>
        <p:spPr>
          <a:xfrm>
            <a:off x="0" y="5056109"/>
            <a:ext cx="7819053" cy="761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C" sz="32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OPERACIONES / RESPUESTA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EDFBE93E-A221-41DB-9101-6726E70EAC06}"/>
              </a:ext>
            </a:extLst>
          </p:cNvPr>
          <p:cNvSpPr txBox="1">
            <a:spLocks/>
          </p:cNvSpPr>
          <p:nvPr/>
        </p:nvSpPr>
        <p:spPr>
          <a:xfrm>
            <a:off x="2873828" y="1672806"/>
            <a:ext cx="4842586" cy="15660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s-EC" sz="1800" b="1" dirty="0">
              <a:solidFill>
                <a:schemeClr val="bg2">
                  <a:lumMod val="25000"/>
                </a:schemeClr>
              </a:solidFill>
              <a:latin typeface="LisztFY-Bk" panose="020B0503020201020004" pitchFamily="34" charset="0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7DC948E4-C04F-4E8E-ADE8-53EFB801AAA2}"/>
              </a:ext>
            </a:extLst>
          </p:cNvPr>
          <p:cNvSpPr txBox="1">
            <a:spLocks/>
          </p:cNvSpPr>
          <p:nvPr/>
        </p:nvSpPr>
        <p:spPr>
          <a:xfrm>
            <a:off x="2873828" y="3586745"/>
            <a:ext cx="4842586" cy="761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s-EC" sz="1800" b="1" dirty="0">
              <a:solidFill>
                <a:schemeClr val="bg2">
                  <a:lumMod val="25000"/>
                </a:schemeClr>
              </a:solidFill>
              <a:latin typeface="LisztFY-Bk" panose="020B0503020201020004" pitchFamily="34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xmlns="" id="{19DA05D2-6E8E-4247-A057-5A5DA91A4021}"/>
              </a:ext>
            </a:extLst>
          </p:cNvPr>
          <p:cNvSpPr txBox="1">
            <a:spLocks/>
          </p:cNvSpPr>
          <p:nvPr/>
        </p:nvSpPr>
        <p:spPr>
          <a:xfrm>
            <a:off x="2873828" y="5093075"/>
            <a:ext cx="4842586" cy="761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s-EC" sz="1800" b="1" dirty="0">
              <a:solidFill>
                <a:schemeClr val="bg2">
                  <a:lumMod val="25000"/>
                </a:schemeClr>
              </a:solidFill>
              <a:latin typeface="LisztFY-Bk" panose="020B05030202010200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BDF99190-530F-4571-9B63-893ED9151F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1" r="9980" b="-170"/>
          <a:stretch/>
        </p:blipFill>
        <p:spPr>
          <a:xfrm>
            <a:off x="7541663" y="943875"/>
            <a:ext cx="4249701" cy="528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0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5">
            <a:extLst>
              <a:ext uri="{FF2B5EF4-FFF2-40B4-BE49-F238E27FC236}">
                <a16:creationId xmlns:a16="http://schemas.microsoft.com/office/drawing/2014/main" xmlns="" id="{FFED0341-58FB-43F8-9650-274310D76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1B43AC-EBB7-43F7-9D4B-7F67C15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7" y="0"/>
            <a:ext cx="7092818" cy="1325563"/>
          </a:xfrm>
        </p:spPr>
        <p:txBody>
          <a:bodyPr/>
          <a:lstStyle/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ESCUELA DE BOMBEROS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CDFAFE51-99C8-4EBA-9399-FB0501A8C175}"/>
              </a:ext>
            </a:extLst>
          </p:cNvPr>
          <p:cNvSpPr txBox="1">
            <a:spLocks/>
          </p:cNvSpPr>
          <p:nvPr/>
        </p:nvSpPr>
        <p:spPr>
          <a:xfrm>
            <a:off x="399646" y="1538514"/>
            <a:ext cx="7092817" cy="4470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4000" b="1" dirty="0" smtClean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Garantiza </a:t>
            </a:r>
            <a:r>
              <a:rPr lang="es-EC" sz="4000" b="1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la competencia técnica del personal a través de la capacitación, el entrenamiento y adiestramiento, así como la estructuración formal del conocimiento</a:t>
            </a:r>
          </a:p>
          <a:p>
            <a:endParaRPr lang="es-EC" sz="4400" dirty="0">
              <a:solidFill>
                <a:srgbClr val="C8102C"/>
              </a:solidFill>
              <a:latin typeface="LisztFY-Blk" panose="020B0A030202010200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A61D1D9-C36C-480F-B4E0-671BC276C8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4" t="4378" r="31057" b="1383"/>
          <a:stretch/>
        </p:blipFill>
        <p:spPr>
          <a:xfrm>
            <a:off x="7931019" y="1170714"/>
            <a:ext cx="4249701" cy="568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2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rcador de contenido 5">
            <a:extLst>
              <a:ext uri="{FF2B5EF4-FFF2-40B4-BE49-F238E27FC236}">
                <a16:creationId xmlns:a16="http://schemas.microsoft.com/office/drawing/2014/main" xmlns="" id="{3B32996F-3FBE-4FD2-B4DA-DB35C857C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1B43AC-EBB7-43F7-9D4B-7F67C15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7" y="0"/>
            <a:ext cx="7092818" cy="1325563"/>
          </a:xfrm>
        </p:spPr>
        <p:txBody>
          <a:bodyPr/>
          <a:lstStyle/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ESCUELA DE BOMBEROS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CDFAFE51-99C8-4EBA-9399-FB0501A8C175}"/>
              </a:ext>
            </a:extLst>
          </p:cNvPr>
          <p:cNvSpPr txBox="1">
            <a:spLocks/>
          </p:cNvSpPr>
          <p:nvPr/>
        </p:nvSpPr>
        <p:spPr>
          <a:xfrm>
            <a:off x="1537039" y="2966903"/>
            <a:ext cx="5311613" cy="2343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PHTLS</a:t>
            </a:r>
          </a:p>
          <a:p>
            <a:r>
              <a:rPr lang="es-ES" sz="2400" b="1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CRIMAP</a:t>
            </a:r>
          </a:p>
          <a:p>
            <a:r>
              <a:rPr lang="es-ES" sz="2400" b="1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NFPA</a:t>
            </a:r>
          </a:p>
          <a:p>
            <a:r>
              <a:rPr lang="es-ES" sz="2400" b="1" dirty="0" smtClean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CSCI</a:t>
            </a:r>
            <a:endParaRPr lang="es-ES" sz="2400" b="1" dirty="0">
              <a:solidFill>
                <a:schemeClr val="bg2">
                  <a:lumMod val="25000"/>
                </a:schemeClr>
              </a:solidFill>
              <a:latin typeface="LisztFY-Bk" panose="020B0503020201020004" pitchFamily="34" charset="0"/>
            </a:endParaRPr>
          </a:p>
          <a:p>
            <a:r>
              <a:rPr lang="es-ES" sz="2400" b="1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Búsqueda y rescate en incendios estructurales</a:t>
            </a:r>
            <a:endParaRPr lang="es-EC" sz="2400" b="1" dirty="0">
              <a:solidFill>
                <a:schemeClr val="bg2">
                  <a:lumMod val="25000"/>
                </a:schemeClr>
              </a:solidFill>
              <a:latin typeface="LisztFY-Bk" panose="020B05030202010200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DF99190-530F-4571-9B63-893ED9151F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7" t="748" r="24947" b="523"/>
          <a:stretch/>
        </p:blipFill>
        <p:spPr>
          <a:xfrm>
            <a:off x="7949680" y="1121262"/>
            <a:ext cx="4249702" cy="573673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821AE6C-4950-42AA-AFA9-87572BB8306B}"/>
              </a:ext>
            </a:extLst>
          </p:cNvPr>
          <p:cNvSpPr txBox="1">
            <a:spLocks/>
          </p:cNvSpPr>
          <p:nvPr/>
        </p:nvSpPr>
        <p:spPr>
          <a:xfrm>
            <a:off x="943934" y="1265844"/>
            <a:ext cx="1136326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6000" b="1" dirty="0">
                <a:solidFill>
                  <a:srgbClr val="C8102C"/>
                </a:solidFill>
                <a:latin typeface="LisztFY-Blk" panose="020B0A03020201020004" pitchFamily="34" charset="0"/>
              </a:rPr>
              <a:t>11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C3C114E4-9DFC-4999-A2E4-D18E10C40A73}"/>
              </a:ext>
            </a:extLst>
          </p:cNvPr>
          <p:cNvSpPr txBox="1">
            <a:spLocks/>
          </p:cNvSpPr>
          <p:nvPr/>
        </p:nvSpPr>
        <p:spPr>
          <a:xfrm>
            <a:off x="645951" y="1867084"/>
            <a:ext cx="1534900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CURSOS Y TALLERES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91092868-442A-4B27-9171-D868753ABC65}"/>
              </a:ext>
            </a:extLst>
          </p:cNvPr>
          <p:cNvSpPr txBox="1">
            <a:spLocks/>
          </p:cNvSpPr>
          <p:nvPr/>
        </p:nvSpPr>
        <p:spPr>
          <a:xfrm>
            <a:off x="3611232" y="1262352"/>
            <a:ext cx="1684187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6000" b="1" dirty="0">
                <a:solidFill>
                  <a:srgbClr val="C8102C"/>
                </a:solidFill>
                <a:latin typeface="LisztFY-Blk" panose="020B0A03020201020004" pitchFamily="34" charset="0"/>
              </a:rPr>
              <a:t>269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41720087-7CEE-476A-86F3-C69975A81187}"/>
              </a:ext>
            </a:extLst>
          </p:cNvPr>
          <p:cNvSpPr txBox="1">
            <a:spLocks/>
          </p:cNvSpPr>
          <p:nvPr/>
        </p:nvSpPr>
        <p:spPr>
          <a:xfrm>
            <a:off x="3420253" y="1860860"/>
            <a:ext cx="2066147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BOMBEROS CAPACITADOS</a:t>
            </a:r>
          </a:p>
        </p:txBody>
      </p:sp>
    </p:spTree>
    <p:extLst>
      <p:ext uri="{BB962C8B-B14F-4D97-AF65-F5344CB8AC3E}">
        <p14:creationId xmlns:p14="http://schemas.microsoft.com/office/powerpoint/2010/main" val="415584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rcador de contenido 5">
            <a:extLst>
              <a:ext uri="{FF2B5EF4-FFF2-40B4-BE49-F238E27FC236}">
                <a16:creationId xmlns:a16="http://schemas.microsoft.com/office/drawing/2014/main" xmlns="" id="{81C091F1-25ED-420E-B571-CF7C28358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1B43AC-EBB7-43F7-9D4B-7F67C15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7" y="0"/>
            <a:ext cx="7092818" cy="1325563"/>
          </a:xfrm>
        </p:spPr>
        <p:txBody>
          <a:bodyPr/>
          <a:lstStyle/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ESCUELA DE BOMBEROS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CDFAFE51-99C8-4EBA-9399-FB0501A8C175}"/>
              </a:ext>
            </a:extLst>
          </p:cNvPr>
          <p:cNvSpPr txBox="1">
            <a:spLocks/>
          </p:cNvSpPr>
          <p:nvPr/>
        </p:nvSpPr>
        <p:spPr>
          <a:xfrm>
            <a:off x="1537039" y="2980758"/>
            <a:ext cx="5787686" cy="2343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Atención Prehospitalaria</a:t>
            </a:r>
          </a:p>
          <a:p>
            <a:r>
              <a:rPr lang="es-ES" sz="2400" b="1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Operación de aeronaves no tripuladas</a:t>
            </a:r>
          </a:p>
          <a:p>
            <a:r>
              <a:rPr lang="es-ES" sz="2400" b="1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ERA</a:t>
            </a:r>
          </a:p>
          <a:p>
            <a:r>
              <a:rPr lang="es-ES" sz="2400" b="1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Manejo de </a:t>
            </a:r>
            <a:r>
              <a:rPr lang="es-ES" sz="2400" b="1" dirty="0" smtClean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SCI</a:t>
            </a:r>
            <a:endParaRPr lang="es-ES" sz="2400" b="1" dirty="0">
              <a:solidFill>
                <a:schemeClr val="bg2">
                  <a:lumMod val="25000"/>
                </a:schemeClr>
              </a:solidFill>
              <a:latin typeface="LisztFY-Bk" panose="020B0503020201020004" pitchFamily="34" charset="0"/>
            </a:endParaRPr>
          </a:p>
          <a:p>
            <a:r>
              <a:rPr lang="es-ES" sz="2400" b="1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Operaciones con mangueras y chorros contra </a:t>
            </a:r>
            <a:r>
              <a:rPr lang="es-ES" sz="2400" b="1" dirty="0" smtClean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incendios</a:t>
            </a:r>
            <a:endParaRPr lang="es-EC" sz="2400" b="1" dirty="0">
              <a:solidFill>
                <a:schemeClr val="bg2">
                  <a:lumMod val="25000"/>
                </a:schemeClr>
              </a:solidFill>
              <a:latin typeface="LisztFY-Bk" panose="020B05030202010200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DF99190-530F-4571-9B63-893ED9151F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2" t="18624" r="33076" b="1146"/>
          <a:stretch/>
        </p:blipFill>
        <p:spPr>
          <a:xfrm>
            <a:off x="7949680" y="1121262"/>
            <a:ext cx="4249702" cy="573673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821AE6C-4950-42AA-AFA9-87572BB8306B}"/>
              </a:ext>
            </a:extLst>
          </p:cNvPr>
          <p:cNvSpPr txBox="1">
            <a:spLocks/>
          </p:cNvSpPr>
          <p:nvPr/>
        </p:nvSpPr>
        <p:spPr>
          <a:xfrm>
            <a:off x="943934" y="1210426"/>
            <a:ext cx="810221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b="1" dirty="0">
                <a:solidFill>
                  <a:srgbClr val="C8102C"/>
                </a:solidFill>
                <a:latin typeface="LisztFY-Blk" panose="020B0A03020201020004" pitchFamily="34" charset="0"/>
              </a:rPr>
              <a:t>5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C3C114E4-9DFC-4999-A2E4-D18E10C40A73}"/>
              </a:ext>
            </a:extLst>
          </p:cNvPr>
          <p:cNvSpPr txBox="1">
            <a:spLocks/>
          </p:cNvSpPr>
          <p:nvPr/>
        </p:nvSpPr>
        <p:spPr>
          <a:xfrm>
            <a:off x="165125" y="1805442"/>
            <a:ext cx="2367837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PROGRAMAS DE </a:t>
            </a:r>
            <a:r>
              <a:rPr lang="es-EC" sz="2000" b="1" dirty="0" smtClean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INSTRUCION</a:t>
            </a:r>
            <a:endParaRPr lang="es-EC" sz="2000" b="1" dirty="0">
              <a:solidFill>
                <a:schemeClr val="bg2">
                  <a:lumMod val="25000"/>
                </a:schemeClr>
              </a:solidFill>
              <a:latin typeface="LisztFY-Blk" panose="020B0A03020201020004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91092868-442A-4B27-9171-D868753ABC65}"/>
              </a:ext>
            </a:extLst>
          </p:cNvPr>
          <p:cNvSpPr txBox="1">
            <a:spLocks/>
          </p:cNvSpPr>
          <p:nvPr/>
        </p:nvSpPr>
        <p:spPr>
          <a:xfrm>
            <a:off x="3611232" y="1206934"/>
            <a:ext cx="1684187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6000" b="1" dirty="0">
                <a:solidFill>
                  <a:srgbClr val="C8102C"/>
                </a:solidFill>
                <a:latin typeface="LisztFY-Blk" panose="020B0A03020201020004" pitchFamily="34" charset="0"/>
              </a:rPr>
              <a:t>375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41720087-7CEE-476A-86F3-C69975A81187}"/>
              </a:ext>
            </a:extLst>
          </p:cNvPr>
          <p:cNvSpPr txBox="1">
            <a:spLocks/>
          </p:cNvSpPr>
          <p:nvPr/>
        </p:nvSpPr>
        <p:spPr>
          <a:xfrm>
            <a:off x="3420253" y="1805442"/>
            <a:ext cx="2066147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PERSONAL DE BOMBEROS</a:t>
            </a:r>
          </a:p>
        </p:txBody>
      </p:sp>
    </p:spTree>
    <p:extLst>
      <p:ext uri="{BB962C8B-B14F-4D97-AF65-F5344CB8AC3E}">
        <p14:creationId xmlns:p14="http://schemas.microsoft.com/office/powerpoint/2010/main" val="219713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rcador de contenido 5">
            <a:extLst>
              <a:ext uri="{FF2B5EF4-FFF2-40B4-BE49-F238E27FC236}">
                <a16:creationId xmlns:a16="http://schemas.microsoft.com/office/drawing/2014/main" xmlns="" id="{4B3E10AD-276C-481E-A559-CBB8AB16D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1B43AC-EBB7-43F7-9D4B-7F67C15B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7" y="0"/>
            <a:ext cx="7092818" cy="1325563"/>
          </a:xfrm>
        </p:spPr>
        <p:txBody>
          <a:bodyPr/>
          <a:lstStyle/>
          <a:p>
            <a:r>
              <a:rPr lang="es-EC" b="1" dirty="0">
                <a:solidFill>
                  <a:srgbClr val="C8102C"/>
                </a:solidFill>
                <a:latin typeface="LisztFY-Blk" panose="020B0A03020201020004" pitchFamily="34" charset="0"/>
              </a:rPr>
              <a:t>ESCUELA DE BOMBEROS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CDFAFE51-99C8-4EBA-9399-FB0501A8C175}"/>
              </a:ext>
            </a:extLst>
          </p:cNvPr>
          <p:cNvSpPr txBox="1">
            <a:spLocks/>
          </p:cNvSpPr>
          <p:nvPr/>
        </p:nvSpPr>
        <p:spPr>
          <a:xfrm>
            <a:off x="1523185" y="3429000"/>
            <a:ext cx="5311613" cy="1550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Seguridad y riesgos en las operaciones bomberiles</a:t>
            </a:r>
          </a:p>
          <a:p>
            <a:r>
              <a:rPr lang="es-ES" sz="2400" b="1" dirty="0">
                <a:solidFill>
                  <a:schemeClr val="bg2">
                    <a:lumMod val="25000"/>
                  </a:schemeClr>
                </a:solidFill>
                <a:latin typeface="LisztFY-Bk" panose="020B0503020201020004" pitchFamily="34" charset="0"/>
              </a:rPr>
              <a:t>Operaciones de primera respuesta y usos de equipos</a:t>
            </a:r>
            <a:endParaRPr lang="es-EC" sz="2400" b="1" dirty="0">
              <a:solidFill>
                <a:schemeClr val="bg2">
                  <a:lumMod val="25000"/>
                </a:schemeClr>
              </a:solidFill>
              <a:latin typeface="LisztFY-Bk" panose="020B05030202010200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DF99190-530F-4571-9B63-893ED9151F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3" r="22776" b="923"/>
          <a:stretch/>
        </p:blipFill>
        <p:spPr>
          <a:xfrm>
            <a:off x="7949680" y="1121262"/>
            <a:ext cx="4249702" cy="573673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821AE6C-4950-42AA-AFA9-87572BB8306B}"/>
              </a:ext>
            </a:extLst>
          </p:cNvPr>
          <p:cNvSpPr txBox="1">
            <a:spLocks/>
          </p:cNvSpPr>
          <p:nvPr/>
        </p:nvSpPr>
        <p:spPr>
          <a:xfrm>
            <a:off x="763343" y="1423994"/>
            <a:ext cx="950180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b="1" dirty="0">
                <a:solidFill>
                  <a:srgbClr val="C8102C"/>
                </a:solidFill>
                <a:latin typeface="LisztFY-Blk" panose="020B0A03020201020004" pitchFamily="34" charset="0"/>
              </a:rPr>
              <a:t>13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C3C114E4-9DFC-4999-A2E4-D18E10C40A73}"/>
              </a:ext>
            </a:extLst>
          </p:cNvPr>
          <p:cNvSpPr txBox="1">
            <a:spLocks/>
          </p:cNvSpPr>
          <p:nvPr/>
        </p:nvSpPr>
        <p:spPr>
          <a:xfrm>
            <a:off x="165125" y="2156614"/>
            <a:ext cx="2367837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CURSOS CON LA ORGANIZACIÓN DE BOMBEROS AMERICANOS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91092868-442A-4B27-9171-D868753ABC65}"/>
              </a:ext>
            </a:extLst>
          </p:cNvPr>
          <p:cNvSpPr txBox="1">
            <a:spLocks/>
          </p:cNvSpPr>
          <p:nvPr/>
        </p:nvSpPr>
        <p:spPr>
          <a:xfrm>
            <a:off x="3888966" y="1403512"/>
            <a:ext cx="1128719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6000" b="1" dirty="0">
                <a:solidFill>
                  <a:srgbClr val="C8102C"/>
                </a:solidFill>
                <a:latin typeface="LisztFY-Blk" panose="020B0A03020201020004" pitchFamily="34" charset="0"/>
              </a:rPr>
              <a:t>62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41720087-7CEE-476A-86F3-C69975A81187}"/>
              </a:ext>
            </a:extLst>
          </p:cNvPr>
          <p:cNvSpPr txBox="1">
            <a:spLocks/>
          </p:cNvSpPr>
          <p:nvPr/>
        </p:nvSpPr>
        <p:spPr>
          <a:xfrm>
            <a:off x="3420253" y="2013253"/>
            <a:ext cx="2066147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PERSONAL DE BOMBEROS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xmlns="" id="{CB49FE09-B56F-43C0-892F-3A498C581C41}"/>
              </a:ext>
            </a:extLst>
          </p:cNvPr>
          <p:cNvSpPr txBox="1">
            <a:spLocks/>
          </p:cNvSpPr>
          <p:nvPr/>
        </p:nvSpPr>
        <p:spPr>
          <a:xfrm>
            <a:off x="219367" y="981525"/>
            <a:ext cx="2367837" cy="971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>
                <a:solidFill>
                  <a:schemeClr val="bg2">
                    <a:lumMod val="25000"/>
                  </a:schemeClr>
                </a:solidFill>
                <a:latin typeface="LisztFY-Blk" panose="020B0A03020201020004" pitchFamily="34" charset="0"/>
              </a:rPr>
              <a:t>GESTIÓN DE</a:t>
            </a:r>
          </a:p>
        </p:txBody>
      </p:sp>
    </p:spTree>
    <p:extLst>
      <p:ext uri="{BB962C8B-B14F-4D97-AF65-F5344CB8AC3E}">
        <p14:creationId xmlns:p14="http://schemas.microsoft.com/office/powerpoint/2010/main" val="142621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1484</TotalTime>
  <Words>1144</Words>
  <Application>Microsoft Office PowerPoint</Application>
  <PresentationFormat>Panorámica</PresentationFormat>
  <Paragraphs>298</Paragraphs>
  <Slides>47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LisztFY-Bd</vt:lpstr>
      <vt:lpstr>LisztFY-Bk</vt:lpstr>
      <vt:lpstr>LisztFY-Blk</vt:lpstr>
      <vt:lpstr>Tema de Office</vt:lpstr>
      <vt:lpstr>Presentación de PowerPoint</vt:lpstr>
      <vt:lpstr>INTRODUCCIÓN</vt:lpstr>
      <vt:lpstr>Presentación de PowerPoint</vt:lpstr>
      <vt:lpstr>MISIÓN</vt:lpstr>
      <vt:lpstr>OBJETIVOS ESTRATÉGICOS</vt:lpstr>
      <vt:lpstr>ESCUELA DE BOMBEROS</vt:lpstr>
      <vt:lpstr>ESCUELA DE BOMBEROS</vt:lpstr>
      <vt:lpstr>ESCUELA DE BOMBEROS</vt:lpstr>
      <vt:lpstr>ESCUELA DE BOMBEROS</vt:lpstr>
      <vt:lpstr>ESCUELA DE BOMBEROS</vt:lpstr>
      <vt:lpstr>ESCUELA DE BOMBEROS</vt:lpstr>
      <vt:lpstr>PREVENCIÓN</vt:lpstr>
      <vt:lpstr>Presentación de PowerPoint</vt:lpstr>
      <vt:lpstr>RELACIONES PÚBLICAS</vt:lpstr>
      <vt:lpstr>RELACIONES PÚBLICAS</vt:lpstr>
      <vt:lpstr>Presentación de PowerPoint</vt:lpstr>
      <vt:lpstr>Presentación de PowerPoint</vt:lpstr>
      <vt:lpstr>Presentación de PowerPoint</vt:lpstr>
      <vt:lpstr>OPERACIONES</vt:lpstr>
      <vt:lpstr>OPERACIONES</vt:lpstr>
      <vt:lpstr>OPERACIONES</vt:lpstr>
      <vt:lpstr>OPERACIONES</vt:lpstr>
      <vt:lpstr>OPERACIONES</vt:lpstr>
      <vt:lpstr>OPERACIONES</vt:lpstr>
      <vt:lpstr>OPERACIONES</vt:lpstr>
      <vt:lpstr>OPERACIONES</vt:lpstr>
      <vt:lpstr>OPERACIONES</vt:lpstr>
      <vt:lpstr>Presentación de PowerPoint</vt:lpstr>
      <vt:lpstr>Presentación de PowerPoint</vt:lpstr>
      <vt:lpstr>OPERACIONES - ALAUSÍ</vt:lpstr>
      <vt:lpstr>OPERACIONES - AZOGUES</vt:lpstr>
      <vt:lpstr>OPERACIONES - LOJA</vt:lpstr>
      <vt:lpstr>OPERACIONES - CHILE</vt:lpstr>
      <vt:lpstr>ESTACIONES SATÉLITES</vt:lpstr>
      <vt:lpstr>ESTACIONES SATÉLITES</vt:lpstr>
      <vt:lpstr>ESTACIONES SATÉLITES</vt:lpstr>
      <vt:lpstr>ESTACIÓN MOLLETURO</vt:lpstr>
      <vt:lpstr>ESTACIÓN UCUBAMBA</vt:lpstr>
      <vt:lpstr>FORTALECIMIENTO INSTITUCIONAL</vt:lpstr>
      <vt:lpstr>SEGURIDAD Y SALUD OCUPACIONAL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Francisco Neira</dc:creator>
  <cp:lastModifiedBy>Angel Ariosto Yanza Lucero</cp:lastModifiedBy>
  <cp:revision>101</cp:revision>
  <dcterms:created xsi:type="dcterms:W3CDTF">2024-05-13T14:08:12Z</dcterms:created>
  <dcterms:modified xsi:type="dcterms:W3CDTF">2024-06-20T17:37:08Z</dcterms:modified>
</cp:coreProperties>
</file>