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89" r:id="rId3"/>
    <p:sldId id="288" r:id="rId4"/>
    <p:sldId id="259" r:id="rId5"/>
    <p:sldId id="257" r:id="rId6"/>
    <p:sldId id="262" r:id="rId7"/>
    <p:sldId id="280" r:id="rId8"/>
    <p:sldId id="260" r:id="rId9"/>
    <p:sldId id="281" r:id="rId10"/>
    <p:sldId id="307" r:id="rId11"/>
    <p:sldId id="318" r:id="rId12"/>
    <p:sldId id="320" r:id="rId13"/>
    <p:sldId id="306" r:id="rId14"/>
    <p:sldId id="263" r:id="rId15"/>
    <p:sldId id="276" r:id="rId16"/>
    <p:sldId id="282" r:id="rId17"/>
    <p:sldId id="308" r:id="rId18"/>
    <p:sldId id="301" r:id="rId19"/>
    <p:sldId id="302" r:id="rId20"/>
    <p:sldId id="303" r:id="rId21"/>
    <p:sldId id="304" r:id="rId22"/>
    <p:sldId id="312" r:id="rId23"/>
    <p:sldId id="313" r:id="rId24"/>
    <p:sldId id="315" r:id="rId25"/>
    <p:sldId id="314" r:id="rId26"/>
    <p:sldId id="316" r:id="rId27"/>
    <p:sldId id="317" r:id="rId28"/>
    <p:sldId id="258" r:id="rId29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GT" dirty="0"/>
              <a:t>Porcentaje de Inseguridad Alimentaria de la Población-Ecuador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Ecuador Grave o Mod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3.6764705882352941E-3"/>
                  <c:y val="2.39431322330175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F48-4D28-9B70-0A01D894CEA3}"/>
                </c:ext>
              </c:extLst>
            </c:dLbl>
            <c:dLbl>
              <c:idx val="2"/>
              <c:layout>
                <c:manualLayout>
                  <c:x val="-1.3480392156862834E-2"/>
                  <c:y val="-6.28507221116711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F48-4D28-9B70-0A01D894CEA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2014-2016</c:v>
                </c:pt>
                <c:pt idx="1">
                  <c:v>2017-2019</c:v>
                </c:pt>
                <c:pt idx="2">
                  <c:v>2018-2020</c:v>
                </c:pt>
                <c:pt idx="3">
                  <c:v>2019-2021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20.7</c:v>
                </c:pt>
                <c:pt idx="1">
                  <c:v>29.2</c:v>
                </c:pt>
                <c:pt idx="2">
                  <c:v>32.700000000000003</c:v>
                </c:pt>
                <c:pt idx="3">
                  <c:v>36.799999999999997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F48-4D28-9B70-0A01D894CEA3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Sudamérica Grave o Mod 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2014-2016</c:v>
                </c:pt>
                <c:pt idx="1">
                  <c:v>2017-2019</c:v>
                </c:pt>
                <c:pt idx="2">
                  <c:v>2018-2020</c:v>
                </c:pt>
                <c:pt idx="3">
                  <c:v>2019-2021</c:v>
                </c:pt>
              </c:strCache>
            </c:strRef>
          </c:cat>
          <c:val>
            <c:numRef>
              <c:f>Hoja1!$C$2:$C$5</c:f>
              <c:numCache>
                <c:formatCode>General</c:formatCode>
                <c:ptCount val="4"/>
                <c:pt idx="0">
                  <c:v>23.4</c:v>
                </c:pt>
                <c:pt idx="1">
                  <c:v>30.6</c:v>
                </c:pt>
                <c:pt idx="2">
                  <c:v>32.9</c:v>
                </c:pt>
                <c:pt idx="3">
                  <c:v>36.6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CF48-4D28-9B70-0A01D894CEA3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Ecuador SA Grave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0"/>
                  <c:y val="6.5843613640798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767-46F5-BA91-33EA3D49F590}"/>
                </c:ext>
              </c:extLst>
            </c:dLbl>
            <c:dLbl>
              <c:idx val="1"/>
              <c:layout>
                <c:manualLayout>
                  <c:x val="1.2254901960784314E-3"/>
                  <c:y val="-6.28507221116711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767-46F5-BA91-33EA3D49F590}"/>
                </c:ext>
              </c:extLst>
            </c:dLbl>
            <c:dLbl>
              <c:idx val="2"/>
              <c:layout>
                <c:manualLayout>
                  <c:x val="0"/>
                  <c:y val="-5.68649390534167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767-46F5-BA91-33EA3D49F59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2014-2016</c:v>
                </c:pt>
                <c:pt idx="1">
                  <c:v>2017-2019</c:v>
                </c:pt>
                <c:pt idx="2">
                  <c:v>2018-2020</c:v>
                </c:pt>
                <c:pt idx="3">
                  <c:v>2019-2021</c:v>
                </c:pt>
              </c:strCache>
            </c:strRef>
          </c:cat>
          <c:val>
            <c:numRef>
              <c:f>Hoja1!$D$2:$D$5</c:f>
              <c:numCache>
                <c:formatCode>General</c:formatCode>
                <c:ptCount val="4"/>
                <c:pt idx="0">
                  <c:v>6</c:v>
                </c:pt>
                <c:pt idx="1">
                  <c:v>9.9</c:v>
                </c:pt>
                <c:pt idx="2">
                  <c:v>11.6</c:v>
                </c:pt>
                <c:pt idx="3">
                  <c:v>12.8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92E-4276-A043-7E81F68FE3B1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Sudamerica grave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2014-2016</c:v>
                </c:pt>
                <c:pt idx="1">
                  <c:v>2017-2019</c:v>
                </c:pt>
                <c:pt idx="2">
                  <c:v>2018-2020</c:v>
                </c:pt>
                <c:pt idx="3">
                  <c:v>2019-2021</c:v>
                </c:pt>
              </c:strCache>
            </c:strRef>
          </c:cat>
          <c:val>
            <c:numRef>
              <c:f>Hoja1!$E$2:$E$5</c:f>
              <c:numCache>
                <c:formatCode>General</c:formatCode>
                <c:ptCount val="4"/>
                <c:pt idx="0">
                  <c:v>6</c:v>
                </c:pt>
                <c:pt idx="1">
                  <c:v>8.4</c:v>
                </c:pt>
                <c:pt idx="2">
                  <c:v>9.6999999999999993</c:v>
                </c:pt>
                <c:pt idx="3">
                  <c:v>12.1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92E-4276-A043-7E81F68FE3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50345584"/>
        <c:axId val="650347984"/>
      </c:lineChart>
      <c:catAx>
        <c:axId val="650345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650347984"/>
        <c:crosses val="autoZero"/>
        <c:auto val="1"/>
        <c:lblAlgn val="ctr"/>
        <c:lblOffset val="100"/>
        <c:noMultiLvlLbl val="0"/>
      </c:catAx>
      <c:valAx>
        <c:axId val="6503479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650345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 Ecuador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2000-2002</c:v>
                </c:pt>
                <c:pt idx="1">
                  <c:v>2004-2006</c:v>
                </c:pt>
                <c:pt idx="2">
                  <c:v>2009-2011</c:v>
                </c:pt>
                <c:pt idx="3">
                  <c:v>2014-2016</c:v>
                </c:pt>
                <c:pt idx="4">
                  <c:v>2017-2019</c:v>
                </c:pt>
                <c:pt idx="5">
                  <c:v>2018-2020</c:v>
                </c:pt>
                <c:pt idx="6">
                  <c:v>2019-2021</c:v>
                </c:pt>
              </c:strCache>
            </c:strRef>
          </c:cat>
          <c:val>
            <c:numRef>
              <c:f>Hoja1!$B$2:$B$8</c:f>
              <c:numCache>
                <c:formatCode>General</c:formatCode>
                <c:ptCount val="7"/>
                <c:pt idx="0">
                  <c:v>21</c:v>
                </c:pt>
                <c:pt idx="1">
                  <c:v>22.4</c:v>
                </c:pt>
                <c:pt idx="2">
                  <c:v>12.3</c:v>
                </c:pt>
                <c:pt idx="3">
                  <c:v>9</c:v>
                </c:pt>
                <c:pt idx="4">
                  <c:v>11.6</c:v>
                </c:pt>
                <c:pt idx="5">
                  <c:v>13.7</c:v>
                </c:pt>
                <c:pt idx="6">
                  <c:v>15.4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EFE-4A19-9DB7-F04CAEB1FCD2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Sudamérica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2000-2002</c:v>
                </c:pt>
                <c:pt idx="1">
                  <c:v>2004-2006</c:v>
                </c:pt>
                <c:pt idx="2">
                  <c:v>2009-2011</c:v>
                </c:pt>
                <c:pt idx="3">
                  <c:v>2014-2016</c:v>
                </c:pt>
                <c:pt idx="4">
                  <c:v>2017-2019</c:v>
                </c:pt>
                <c:pt idx="5">
                  <c:v>2018-2020</c:v>
                </c:pt>
                <c:pt idx="6">
                  <c:v>2019-2021</c:v>
                </c:pt>
              </c:strCache>
            </c:strRef>
          </c:cat>
          <c:val>
            <c:numRef>
              <c:f>Hoja1!$C$2:$C$8</c:f>
              <c:numCache>
                <c:formatCode>General</c:formatCode>
                <c:ptCount val="7"/>
                <c:pt idx="0">
                  <c:v>11.2</c:v>
                </c:pt>
                <c:pt idx="1">
                  <c:v>8.8000000000000007</c:v>
                </c:pt>
                <c:pt idx="2">
                  <c:v>5.7</c:v>
                </c:pt>
                <c:pt idx="3">
                  <c:v>4.5</c:v>
                </c:pt>
                <c:pt idx="4">
                  <c:v>5.2</c:v>
                </c:pt>
                <c:pt idx="5">
                  <c:v>5.9</c:v>
                </c:pt>
                <c:pt idx="6">
                  <c:v>6.8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96B-45E0-8914-0D20BDB8B4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39109407"/>
        <c:axId val="1139111807"/>
      </c:lineChart>
      <c:catAx>
        <c:axId val="11391094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139111807"/>
        <c:crosses val="autoZero"/>
        <c:auto val="1"/>
        <c:lblAlgn val="ctr"/>
        <c:lblOffset val="100"/>
        <c:noMultiLvlLbl val="0"/>
      </c:catAx>
      <c:valAx>
        <c:axId val="11391118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1391094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0.68377</cdr:x>
      <cdr:y>0.30463</cdr:y>
    </cdr:from>
    <cdr:to>
      <cdr:x>1</cdr:x>
      <cdr:y>0.44978</cdr:y>
    </cdr:to>
    <cdr:sp macro="" textlink="">
      <cdr:nvSpPr>
        <cdr:cNvPr id="2" name="CuadroTexto 1">
          <a:extLst xmlns:a="http://schemas.openxmlformats.org/drawingml/2006/main">
            <a:ext uri="{FF2B5EF4-FFF2-40B4-BE49-F238E27FC236}">
              <a16:creationId xmlns:a16="http://schemas.microsoft.com/office/drawing/2014/main" id="{D00B4F43-EABC-076D-2B36-283312BB0162}"/>
            </a:ext>
          </a:extLst>
        </cdr:cNvPr>
        <cdr:cNvSpPr txBox="1"/>
      </cdr:nvSpPr>
      <cdr:spPr>
        <a:xfrm xmlns:a="http://schemas.openxmlformats.org/drawingml/2006/main">
          <a:off x="7190232" y="1325563"/>
          <a:ext cx="3325368" cy="6315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ES" dirty="0">
              <a:solidFill>
                <a:srgbClr val="231F20"/>
              </a:solidFill>
              <a:latin typeface="Tahoma" panose="020B0604030504040204" pitchFamily="34" charset="0"/>
              <a:ea typeface="Tahoma" panose="020B0604030504040204" pitchFamily="34" charset="0"/>
            </a:rPr>
            <a:t>Indicador que mide acceso</a:t>
          </a:r>
          <a:r>
            <a:rPr lang="es-ES" spc="5" dirty="0">
              <a:solidFill>
                <a:srgbClr val="231F20"/>
              </a:solidFill>
              <a:latin typeface="Tahoma" panose="020B0604030504040204" pitchFamily="34" charset="0"/>
              <a:ea typeface="Tahoma" panose="020B0604030504040204" pitchFamily="34" charset="0"/>
            </a:rPr>
            <a:t> </a:t>
          </a:r>
          <a:r>
            <a:rPr lang="es-ES" dirty="0">
              <a:solidFill>
                <a:srgbClr val="231F20"/>
              </a:solidFill>
              <a:latin typeface="Tahoma" panose="020B0604030504040204" pitchFamily="34" charset="0"/>
              <a:ea typeface="Tahoma" panose="020B0604030504040204" pitchFamily="34" charset="0"/>
            </a:rPr>
            <a:t>limitado</a:t>
          </a:r>
          <a:r>
            <a:rPr lang="es-ES" spc="135" dirty="0">
              <a:solidFill>
                <a:srgbClr val="231F20"/>
              </a:solidFill>
              <a:latin typeface="Tahoma" panose="020B0604030504040204" pitchFamily="34" charset="0"/>
              <a:ea typeface="Tahoma" panose="020B0604030504040204" pitchFamily="34" charset="0"/>
            </a:rPr>
            <a:t> </a:t>
          </a:r>
          <a:r>
            <a:rPr lang="es-ES" dirty="0">
              <a:solidFill>
                <a:srgbClr val="231F20"/>
              </a:solidFill>
              <a:latin typeface="Tahoma" panose="020B0604030504040204" pitchFamily="34" charset="0"/>
              <a:ea typeface="Tahoma" panose="020B0604030504040204" pitchFamily="34" charset="0"/>
            </a:rPr>
            <a:t>a</a:t>
          </a:r>
          <a:r>
            <a:rPr lang="es-ES" spc="135" dirty="0">
              <a:solidFill>
                <a:srgbClr val="231F20"/>
              </a:solidFill>
              <a:latin typeface="Tahoma" panose="020B0604030504040204" pitchFamily="34" charset="0"/>
              <a:ea typeface="Tahoma" panose="020B0604030504040204" pitchFamily="34" charset="0"/>
            </a:rPr>
            <a:t> </a:t>
          </a:r>
          <a:r>
            <a:rPr lang="es-ES" dirty="0">
              <a:solidFill>
                <a:srgbClr val="231F20"/>
              </a:solidFill>
              <a:latin typeface="Tahoma" panose="020B0604030504040204" pitchFamily="34" charset="0"/>
              <a:ea typeface="Tahoma" panose="020B0604030504040204" pitchFamily="34" charset="0"/>
            </a:rPr>
            <a:t>los</a:t>
          </a:r>
          <a:r>
            <a:rPr lang="es-ES" spc="135" dirty="0">
              <a:solidFill>
                <a:srgbClr val="231F20"/>
              </a:solidFill>
              <a:latin typeface="Tahoma" panose="020B0604030504040204" pitchFamily="34" charset="0"/>
              <a:ea typeface="Tahoma" panose="020B0604030504040204" pitchFamily="34" charset="0"/>
            </a:rPr>
            <a:t> </a:t>
          </a:r>
          <a:r>
            <a:rPr lang="es-ES" dirty="0">
              <a:solidFill>
                <a:srgbClr val="231F20"/>
              </a:solidFill>
              <a:latin typeface="Tahoma" panose="020B0604030504040204" pitchFamily="34" charset="0"/>
              <a:ea typeface="Tahoma" panose="020B0604030504040204" pitchFamily="34" charset="0"/>
            </a:rPr>
            <a:t>alimentos,</a:t>
          </a:r>
          <a:r>
            <a:rPr lang="es-ES" spc="135" dirty="0">
              <a:solidFill>
                <a:srgbClr val="231F20"/>
              </a:solidFill>
              <a:latin typeface="Tahoma" panose="020B0604030504040204" pitchFamily="34" charset="0"/>
              <a:ea typeface="Tahoma" panose="020B0604030504040204" pitchFamily="34" charset="0"/>
            </a:rPr>
            <a:t> </a:t>
          </a:r>
          <a:r>
            <a:rPr lang="es-ES" dirty="0">
              <a:solidFill>
                <a:srgbClr val="231F20"/>
              </a:solidFill>
              <a:latin typeface="Tahoma" panose="020B0604030504040204" pitchFamily="34" charset="0"/>
              <a:ea typeface="Tahoma" panose="020B0604030504040204" pitchFamily="34" charset="0"/>
            </a:rPr>
            <a:t>para</a:t>
          </a:r>
          <a:r>
            <a:rPr lang="es-ES" spc="140" dirty="0">
              <a:solidFill>
                <a:srgbClr val="231F20"/>
              </a:solidFill>
              <a:latin typeface="Tahoma" panose="020B0604030504040204" pitchFamily="34" charset="0"/>
              <a:ea typeface="Tahoma" panose="020B0604030504040204" pitchFamily="34" charset="0"/>
            </a:rPr>
            <a:t> </a:t>
          </a:r>
          <a:r>
            <a:rPr lang="es-ES" dirty="0">
              <a:solidFill>
                <a:srgbClr val="231F20"/>
              </a:solidFill>
              <a:latin typeface="Tahoma" panose="020B0604030504040204" pitchFamily="34" charset="0"/>
              <a:ea typeface="Tahoma" panose="020B0604030504040204" pitchFamily="34" charset="0"/>
            </a:rPr>
            <a:t>las</a:t>
          </a:r>
          <a:r>
            <a:rPr lang="es-ES" spc="135" dirty="0">
              <a:solidFill>
                <a:srgbClr val="231F20"/>
              </a:solidFill>
              <a:latin typeface="Tahoma" panose="020B0604030504040204" pitchFamily="34" charset="0"/>
              <a:ea typeface="Tahoma" panose="020B0604030504040204" pitchFamily="34" charset="0"/>
            </a:rPr>
            <a:t> </a:t>
          </a:r>
          <a:r>
            <a:rPr lang="es-ES" dirty="0">
              <a:solidFill>
                <a:srgbClr val="231F20"/>
              </a:solidFill>
              <a:latin typeface="Tahoma" panose="020B0604030504040204" pitchFamily="34" charset="0"/>
              <a:ea typeface="Tahoma" panose="020B0604030504040204" pitchFamily="34" charset="0"/>
            </a:rPr>
            <a:t>personas</a:t>
          </a:r>
          <a:r>
            <a:rPr lang="es-ES" spc="135" dirty="0">
              <a:solidFill>
                <a:srgbClr val="231F20"/>
              </a:solidFill>
              <a:latin typeface="Tahoma" panose="020B0604030504040204" pitchFamily="34" charset="0"/>
              <a:ea typeface="Tahoma" panose="020B0604030504040204" pitchFamily="34" charset="0"/>
            </a:rPr>
            <a:t> </a:t>
          </a:r>
          <a:r>
            <a:rPr lang="es-ES" dirty="0">
              <a:solidFill>
                <a:srgbClr val="231F20"/>
              </a:solidFill>
              <a:latin typeface="Tahoma" panose="020B0604030504040204" pitchFamily="34" charset="0"/>
              <a:ea typeface="Tahoma" panose="020B0604030504040204" pitchFamily="34" charset="0"/>
            </a:rPr>
            <a:t>o</a:t>
          </a:r>
          <a:r>
            <a:rPr lang="es-ES" spc="135" dirty="0">
              <a:solidFill>
                <a:srgbClr val="231F20"/>
              </a:solidFill>
              <a:latin typeface="Tahoma" panose="020B0604030504040204" pitchFamily="34" charset="0"/>
              <a:ea typeface="Tahoma" panose="020B0604030504040204" pitchFamily="34" charset="0"/>
            </a:rPr>
            <a:t> </a:t>
          </a:r>
          <a:r>
            <a:rPr lang="es-ES" dirty="0">
              <a:solidFill>
                <a:srgbClr val="231F20"/>
              </a:solidFill>
              <a:latin typeface="Tahoma" panose="020B0604030504040204" pitchFamily="34" charset="0"/>
              <a:ea typeface="Tahoma" panose="020B0604030504040204" pitchFamily="34" charset="0"/>
            </a:rPr>
            <a:t>los</a:t>
          </a:r>
          <a:r>
            <a:rPr lang="es-ES" spc="135" dirty="0">
              <a:solidFill>
                <a:srgbClr val="231F20"/>
              </a:solidFill>
              <a:latin typeface="Tahoma" panose="020B0604030504040204" pitchFamily="34" charset="0"/>
              <a:ea typeface="Tahoma" panose="020B0604030504040204" pitchFamily="34" charset="0"/>
            </a:rPr>
            <a:t> </a:t>
          </a:r>
          <a:r>
            <a:rPr lang="es-ES" dirty="0">
              <a:solidFill>
                <a:srgbClr val="231F20"/>
              </a:solidFill>
              <a:latin typeface="Tahoma" panose="020B0604030504040204" pitchFamily="34" charset="0"/>
              <a:ea typeface="Tahoma" panose="020B0604030504040204" pitchFamily="34" charset="0"/>
            </a:rPr>
            <a:t>hogares,</a:t>
          </a:r>
          <a:r>
            <a:rPr lang="es-ES" spc="140" dirty="0">
              <a:solidFill>
                <a:srgbClr val="231F20"/>
              </a:solidFill>
              <a:latin typeface="Tahoma" panose="020B0604030504040204" pitchFamily="34" charset="0"/>
              <a:ea typeface="Tahoma" panose="020B0604030504040204" pitchFamily="34" charset="0"/>
            </a:rPr>
            <a:t> </a:t>
          </a:r>
          <a:r>
            <a:rPr lang="es-ES" dirty="0">
              <a:solidFill>
                <a:srgbClr val="231F20"/>
              </a:solidFill>
              <a:latin typeface="Tahoma" panose="020B0604030504040204" pitchFamily="34" charset="0"/>
              <a:ea typeface="Tahoma" panose="020B0604030504040204" pitchFamily="34" charset="0"/>
            </a:rPr>
            <a:t>debido</a:t>
          </a:r>
          <a:r>
            <a:rPr lang="es-ES" spc="135" dirty="0">
              <a:solidFill>
                <a:srgbClr val="231F20"/>
              </a:solidFill>
              <a:latin typeface="Tahoma" panose="020B0604030504040204" pitchFamily="34" charset="0"/>
              <a:ea typeface="Tahoma" panose="020B0604030504040204" pitchFamily="34" charset="0"/>
            </a:rPr>
            <a:t> </a:t>
          </a:r>
          <a:r>
            <a:rPr lang="es-ES" dirty="0">
              <a:solidFill>
                <a:srgbClr val="231F20"/>
              </a:solidFill>
              <a:latin typeface="Tahoma" panose="020B0604030504040204" pitchFamily="34" charset="0"/>
              <a:ea typeface="Tahoma" panose="020B0604030504040204" pitchFamily="34" charset="0"/>
            </a:rPr>
            <a:t>a</a:t>
          </a:r>
          <a:r>
            <a:rPr lang="es-ES" spc="135" dirty="0">
              <a:solidFill>
                <a:srgbClr val="231F20"/>
              </a:solidFill>
              <a:latin typeface="Tahoma" panose="020B0604030504040204" pitchFamily="34" charset="0"/>
              <a:ea typeface="Tahoma" panose="020B0604030504040204" pitchFamily="34" charset="0"/>
            </a:rPr>
            <a:t> </a:t>
          </a:r>
          <a:r>
            <a:rPr lang="es-ES" dirty="0">
              <a:solidFill>
                <a:srgbClr val="231F20"/>
              </a:solidFill>
              <a:latin typeface="Tahoma" panose="020B0604030504040204" pitchFamily="34" charset="0"/>
              <a:ea typeface="Tahoma" panose="020B0604030504040204" pitchFamily="34" charset="0"/>
            </a:rPr>
            <a:t>limitaciones</a:t>
          </a:r>
          <a:r>
            <a:rPr lang="es-ES" spc="5" dirty="0">
              <a:solidFill>
                <a:srgbClr val="231F20"/>
              </a:solidFill>
              <a:latin typeface="Tahoma" panose="020B0604030504040204" pitchFamily="34" charset="0"/>
              <a:ea typeface="Tahoma" panose="020B0604030504040204" pitchFamily="34" charset="0"/>
            </a:rPr>
            <a:t> </a:t>
          </a:r>
          <a:r>
            <a:rPr lang="es-ES" dirty="0">
              <a:solidFill>
                <a:srgbClr val="231F20"/>
              </a:solidFill>
              <a:latin typeface="Tahoma" panose="020B0604030504040204" pitchFamily="34" charset="0"/>
              <a:ea typeface="Tahoma" panose="020B0604030504040204" pitchFamily="34" charset="0"/>
            </a:rPr>
            <a:t>de</a:t>
          </a:r>
          <a:r>
            <a:rPr lang="es-ES" spc="55" dirty="0">
              <a:solidFill>
                <a:srgbClr val="231F20"/>
              </a:solidFill>
              <a:latin typeface="Tahoma" panose="020B0604030504040204" pitchFamily="34" charset="0"/>
              <a:ea typeface="Tahoma" panose="020B0604030504040204" pitchFamily="34" charset="0"/>
            </a:rPr>
            <a:t> </a:t>
          </a:r>
          <a:r>
            <a:rPr lang="es-ES" dirty="0">
              <a:solidFill>
                <a:srgbClr val="231F20"/>
              </a:solidFill>
              <a:latin typeface="Tahoma" panose="020B0604030504040204" pitchFamily="34" charset="0"/>
              <a:ea typeface="Tahoma" panose="020B0604030504040204" pitchFamily="34" charset="0"/>
            </a:rPr>
            <a:t>dinero</a:t>
          </a:r>
          <a:r>
            <a:rPr lang="es-ES" spc="55" dirty="0">
              <a:solidFill>
                <a:srgbClr val="231F20"/>
              </a:solidFill>
              <a:latin typeface="Tahoma" panose="020B0604030504040204" pitchFamily="34" charset="0"/>
              <a:ea typeface="Tahoma" panose="020B0604030504040204" pitchFamily="34" charset="0"/>
            </a:rPr>
            <a:t> </a:t>
          </a:r>
          <a:r>
            <a:rPr lang="es-ES" dirty="0">
              <a:solidFill>
                <a:srgbClr val="231F20"/>
              </a:solidFill>
              <a:latin typeface="Tahoma" panose="020B0604030504040204" pitchFamily="34" charset="0"/>
              <a:ea typeface="Tahoma" panose="020B0604030504040204" pitchFamily="34" charset="0"/>
            </a:rPr>
            <a:t>u</a:t>
          </a:r>
          <a:r>
            <a:rPr lang="es-ES" spc="55" dirty="0">
              <a:solidFill>
                <a:srgbClr val="231F20"/>
              </a:solidFill>
              <a:latin typeface="Tahoma" panose="020B0604030504040204" pitchFamily="34" charset="0"/>
              <a:ea typeface="Tahoma" panose="020B0604030504040204" pitchFamily="34" charset="0"/>
            </a:rPr>
            <a:t> </a:t>
          </a:r>
          <a:r>
            <a:rPr lang="es-ES" dirty="0">
              <a:solidFill>
                <a:srgbClr val="231F20"/>
              </a:solidFill>
              <a:latin typeface="Tahoma" panose="020B0604030504040204" pitchFamily="34" charset="0"/>
              <a:ea typeface="Tahoma" panose="020B0604030504040204" pitchFamily="34" charset="0"/>
            </a:rPr>
            <a:t>otros</a:t>
          </a:r>
          <a:r>
            <a:rPr lang="es-ES" spc="60" dirty="0">
              <a:solidFill>
                <a:srgbClr val="231F20"/>
              </a:solidFill>
              <a:latin typeface="Tahoma" panose="020B0604030504040204" pitchFamily="34" charset="0"/>
              <a:ea typeface="Tahoma" panose="020B0604030504040204" pitchFamily="34" charset="0"/>
            </a:rPr>
            <a:t> </a:t>
          </a:r>
          <a:r>
            <a:rPr lang="es-ES" dirty="0">
              <a:solidFill>
                <a:srgbClr val="231F20"/>
              </a:solidFill>
              <a:latin typeface="Tahoma" panose="020B0604030504040204" pitchFamily="34" charset="0"/>
              <a:ea typeface="Tahoma" panose="020B0604030504040204" pitchFamily="34" charset="0"/>
            </a:rPr>
            <a:t>recursos.</a:t>
          </a:r>
          <a:endParaRPr lang="es-GT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0.54471</cdr:x>
      <cdr:y>0.03422</cdr:y>
    </cdr:from>
    <cdr:to>
      <cdr:x>1</cdr:x>
      <cdr:y>0.24031</cdr:y>
    </cdr:to>
    <cdr:sp macro="" textlink="">
      <cdr:nvSpPr>
        <cdr:cNvPr id="2" name="CuadroTexto 1">
          <a:extLst xmlns:a="http://schemas.openxmlformats.org/drawingml/2006/main">
            <a:ext uri="{FF2B5EF4-FFF2-40B4-BE49-F238E27FC236}">
              <a16:creationId xmlns:a16="http://schemas.microsoft.com/office/drawing/2014/main" id="{7076333F-A478-2CC8-A157-156EC90F0392}"/>
            </a:ext>
          </a:extLst>
        </cdr:cNvPr>
        <cdr:cNvSpPr txBox="1"/>
      </cdr:nvSpPr>
      <cdr:spPr>
        <a:xfrm xmlns:a="http://schemas.openxmlformats.org/drawingml/2006/main">
          <a:off x="5644896" y="145219"/>
          <a:ext cx="4718304" cy="87450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marL="29845">
            <a:spcBef>
              <a:spcPts val="435"/>
            </a:spcBef>
            <a:spcAft>
              <a:spcPts val="0"/>
            </a:spcAft>
          </a:pPr>
          <a:r>
            <a:rPr lang="es-ES" b="1" dirty="0">
              <a:solidFill>
                <a:srgbClr val="0070C0"/>
              </a:solidFill>
              <a:latin typeface="Century Gothic" panose="020B0502020202020204" pitchFamily="34" charset="0"/>
              <a:ea typeface="Tahoma" panose="020B0604030504040204" pitchFamily="34" charset="0"/>
            </a:rPr>
            <a:t>La</a:t>
          </a:r>
          <a:r>
            <a:rPr lang="es-ES" b="1" spc="120" dirty="0">
              <a:solidFill>
                <a:srgbClr val="0070C0"/>
              </a:solidFill>
              <a:latin typeface="Century Gothic" panose="020B0502020202020204" pitchFamily="34" charset="0"/>
              <a:ea typeface="Tahoma" panose="020B0604030504040204" pitchFamily="34" charset="0"/>
            </a:rPr>
            <a:t> </a:t>
          </a:r>
          <a:r>
            <a:rPr lang="es-ES" b="1" dirty="0">
              <a:solidFill>
                <a:srgbClr val="0070C0"/>
              </a:solidFill>
              <a:latin typeface="Century Gothic" panose="020B0502020202020204" pitchFamily="34" charset="0"/>
              <a:ea typeface="Tahoma" panose="020B0604030504040204" pitchFamily="34" charset="0"/>
            </a:rPr>
            <a:t>condición</a:t>
          </a:r>
          <a:r>
            <a:rPr lang="es-ES" b="1" spc="120" dirty="0">
              <a:solidFill>
                <a:srgbClr val="0070C0"/>
              </a:solidFill>
              <a:latin typeface="Century Gothic" panose="020B0502020202020204" pitchFamily="34" charset="0"/>
              <a:ea typeface="Tahoma" panose="020B0604030504040204" pitchFamily="34" charset="0"/>
            </a:rPr>
            <a:t> </a:t>
          </a:r>
          <a:r>
            <a:rPr lang="es-ES" b="1" dirty="0">
              <a:solidFill>
                <a:srgbClr val="0070C0"/>
              </a:solidFill>
              <a:latin typeface="Century Gothic" panose="020B0502020202020204" pitchFamily="34" charset="0"/>
              <a:ea typeface="Tahoma" panose="020B0604030504040204" pitchFamily="34" charset="0"/>
            </a:rPr>
            <a:t>de</a:t>
          </a:r>
          <a:r>
            <a:rPr lang="es-ES" b="1" spc="115" dirty="0">
              <a:solidFill>
                <a:srgbClr val="0070C0"/>
              </a:solidFill>
              <a:latin typeface="Century Gothic" panose="020B0502020202020204" pitchFamily="34" charset="0"/>
              <a:ea typeface="Tahoma" panose="020B0604030504040204" pitchFamily="34" charset="0"/>
            </a:rPr>
            <a:t> </a:t>
          </a:r>
          <a:r>
            <a:rPr lang="es-ES" b="1" dirty="0">
              <a:solidFill>
                <a:srgbClr val="0070C0"/>
              </a:solidFill>
              <a:latin typeface="Century Gothic" panose="020B0502020202020204" pitchFamily="34" charset="0"/>
              <a:ea typeface="Tahoma" panose="020B0604030504040204" pitchFamily="34" charset="0"/>
            </a:rPr>
            <a:t>un</a:t>
          </a:r>
          <a:r>
            <a:rPr lang="es-ES" b="1" spc="120" dirty="0">
              <a:solidFill>
                <a:srgbClr val="0070C0"/>
              </a:solidFill>
              <a:latin typeface="Century Gothic" panose="020B0502020202020204" pitchFamily="34" charset="0"/>
              <a:ea typeface="Tahoma" panose="020B0604030504040204" pitchFamily="34" charset="0"/>
            </a:rPr>
            <a:t> </a:t>
          </a:r>
          <a:r>
            <a:rPr lang="es-ES" b="1" dirty="0">
              <a:solidFill>
                <a:srgbClr val="0070C0"/>
              </a:solidFill>
              <a:latin typeface="Century Gothic" panose="020B0502020202020204" pitchFamily="34" charset="0"/>
              <a:ea typeface="Tahoma" panose="020B0604030504040204" pitchFamily="34" charset="0"/>
            </a:rPr>
            <a:t>individuo</a:t>
          </a:r>
          <a:r>
            <a:rPr lang="es-ES" b="1" spc="120" dirty="0">
              <a:solidFill>
                <a:srgbClr val="0070C0"/>
              </a:solidFill>
              <a:latin typeface="Century Gothic" panose="020B0502020202020204" pitchFamily="34" charset="0"/>
              <a:ea typeface="Tahoma" panose="020B0604030504040204" pitchFamily="34" charset="0"/>
            </a:rPr>
            <a:t> </a:t>
          </a:r>
          <a:r>
            <a:rPr lang="es-ES" b="1" dirty="0">
              <a:solidFill>
                <a:srgbClr val="0070C0"/>
              </a:solidFill>
              <a:latin typeface="Century Gothic" panose="020B0502020202020204" pitchFamily="34" charset="0"/>
              <a:ea typeface="Tahoma" panose="020B0604030504040204" pitchFamily="34" charset="0"/>
            </a:rPr>
            <a:t>cuyo</a:t>
          </a:r>
          <a:r>
            <a:rPr lang="es-ES" b="1" spc="120" dirty="0">
              <a:solidFill>
                <a:srgbClr val="0070C0"/>
              </a:solidFill>
              <a:latin typeface="Century Gothic" panose="020B0502020202020204" pitchFamily="34" charset="0"/>
              <a:ea typeface="Tahoma" panose="020B0604030504040204" pitchFamily="34" charset="0"/>
            </a:rPr>
            <a:t> </a:t>
          </a:r>
          <a:r>
            <a:rPr lang="es-ES" b="1" dirty="0">
              <a:solidFill>
                <a:srgbClr val="0070C0"/>
              </a:solidFill>
              <a:latin typeface="Century Gothic" panose="020B0502020202020204" pitchFamily="34" charset="0"/>
              <a:ea typeface="Tahoma" panose="020B0604030504040204" pitchFamily="34" charset="0"/>
            </a:rPr>
            <a:t>consumo</a:t>
          </a:r>
          <a:r>
            <a:rPr lang="es-GT" b="1" dirty="0">
              <a:solidFill>
                <a:srgbClr val="0070C0"/>
              </a:solidFill>
              <a:latin typeface="Century Gothic" panose="020B0502020202020204" pitchFamily="34" charset="0"/>
              <a:ea typeface="Tahoma" panose="020B0604030504040204" pitchFamily="34" charset="0"/>
            </a:rPr>
            <a:t> </a:t>
          </a:r>
          <a:r>
            <a:rPr lang="es-ES" b="1" dirty="0">
              <a:solidFill>
                <a:srgbClr val="0070C0"/>
              </a:solidFill>
              <a:latin typeface="Century Gothic" panose="020B0502020202020204" pitchFamily="34" charset="0"/>
              <a:ea typeface="Tahoma" panose="020B0604030504040204" pitchFamily="34" charset="0"/>
            </a:rPr>
            <a:t>habitual</a:t>
          </a:r>
          <a:r>
            <a:rPr lang="es-ES" b="1" spc="115" dirty="0">
              <a:solidFill>
                <a:srgbClr val="0070C0"/>
              </a:solidFill>
              <a:latin typeface="Century Gothic" panose="020B0502020202020204" pitchFamily="34" charset="0"/>
              <a:ea typeface="Tahoma" panose="020B0604030504040204" pitchFamily="34" charset="0"/>
            </a:rPr>
            <a:t> </a:t>
          </a:r>
          <a:r>
            <a:rPr lang="es-ES" b="1" dirty="0">
              <a:solidFill>
                <a:srgbClr val="0070C0"/>
              </a:solidFill>
              <a:latin typeface="Century Gothic" panose="020B0502020202020204" pitchFamily="34" charset="0"/>
              <a:ea typeface="Tahoma" panose="020B0604030504040204" pitchFamily="34" charset="0"/>
            </a:rPr>
            <a:t>de</a:t>
          </a:r>
          <a:r>
            <a:rPr lang="es-ES" b="1" spc="120" dirty="0">
              <a:solidFill>
                <a:srgbClr val="0070C0"/>
              </a:solidFill>
              <a:latin typeface="Century Gothic" panose="020B0502020202020204" pitchFamily="34" charset="0"/>
              <a:ea typeface="Tahoma" panose="020B0604030504040204" pitchFamily="34" charset="0"/>
            </a:rPr>
            <a:t> </a:t>
          </a:r>
          <a:r>
            <a:rPr lang="es-ES" b="1" dirty="0">
              <a:solidFill>
                <a:srgbClr val="0070C0"/>
              </a:solidFill>
              <a:latin typeface="Century Gothic" panose="020B0502020202020204" pitchFamily="34" charset="0"/>
              <a:ea typeface="Tahoma" panose="020B0604030504040204" pitchFamily="34" charset="0"/>
            </a:rPr>
            <a:t>alimentos</a:t>
          </a:r>
          <a:r>
            <a:rPr lang="es-ES" b="1" spc="120" dirty="0">
              <a:solidFill>
                <a:srgbClr val="0070C0"/>
              </a:solidFill>
              <a:latin typeface="Century Gothic" panose="020B0502020202020204" pitchFamily="34" charset="0"/>
              <a:ea typeface="Tahoma" panose="020B0604030504040204" pitchFamily="34" charset="0"/>
            </a:rPr>
            <a:t> </a:t>
          </a:r>
          <a:r>
            <a:rPr lang="es-ES" b="1" dirty="0">
              <a:solidFill>
                <a:srgbClr val="0070C0"/>
              </a:solidFill>
              <a:latin typeface="Century Gothic" panose="020B0502020202020204" pitchFamily="34" charset="0"/>
              <a:ea typeface="Tahoma" panose="020B0604030504040204" pitchFamily="34" charset="0"/>
            </a:rPr>
            <a:t>es</a:t>
          </a:r>
          <a:r>
            <a:rPr lang="es-ES" b="1" spc="120" dirty="0">
              <a:solidFill>
                <a:srgbClr val="0070C0"/>
              </a:solidFill>
              <a:latin typeface="Century Gothic" panose="020B0502020202020204" pitchFamily="34" charset="0"/>
              <a:ea typeface="Tahoma" panose="020B0604030504040204" pitchFamily="34" charset="0"/>
            </a:rPr>
            <a:t> </a:t>
          </a:r>
          <a:r>
            <a:rPr lang="es-ES" b="1" dirty="0">
              <a:solidFill>
                <a:srgbClr val="0070C0"/>
              </a:solidFill>
              <a:latin typeface="Century Gothic" panose="020B0502020202020204" pitchFamily="34" charset="0"/>
              <a:ea typeface="Tahoma" panose="020B0604030504040204" pitchFamily="34" charset="0"/>
            </a:rPr>
            <a:t>insuficiente</a:t>
          </a:r>
          <a:r>
            <a:rPr lang="es-ES" b="1" spc="120" dirty="0">
              <a:solidFill>
                <a:srgbClr val="0070C0"/>
              </a:solidFill>
              <a:latin typeface="Century Gothic" panose="020B0502020202020204" pitchFamily="34" charset="0"/>
              <a:ea typeface="Tahoma" panose="020B0604030504040204" pitchFamily="34" charset="0"/>
            </a:rPr>
            <a:t> </a:t>
          </a:r>
          <a:r>
            <a:rPr lang="es-ES" b="1" dirty="0">
              <a:solidFill>
                <a:srgbClr val="0070C0"/>
              </a:solidFill>
              <a:latin typeface="Century Gothic" panose="020B0502020202020204" pitchFamily="34" charset="0"/>
              <a:ea typeface="Tahoma" panose="020B0604030504040204" pitchFamily="34" charset="0"/>
            </a:rPr>
            <a:t>para</a:t>
          </a:r>
          <a:r>
            <a:rPr lang="es-ES" b="1" spc="120" dirty="0">
              <a:solidFill>
                <a:srgbClr val="0070C0"/>
              </a:solidFill>
              <a:latin typeface="Century Gothic" panose="020B0502020202020204" pitchFamily="34" charset="0"/>
              <a:ea typeface="Tahoma" panose="020B0604030504040204" pitchFamily="34" charset="0"/>
            </a:rPr>
            <a:t> </a:t>
          </a:r>
          <a:r>
            <a:rPr lang="es-ES" b="1" dirty="0">
              <a:solidFill>
                <a:srgbClr val="0070C0"/>
              </a:solidFill>
              <a:latin typeface="Century Gothic" panose="020B0502020202020204" pitchFamily="34" charset="0"/>
              <a:ea typeface="Tahoma" panose="020B0604030504040204" pitchFamily="34" charset="0"/>
            </a:rPr>
            <a:t>proporcionar,</a:t>
          </a:r>
          <a:r>
            <a:rPr lang="es-ES" b="1" spc="120" dirty="0">
              <a:solidFill>
                <a:srgbClr val="0070C0"/>
              </a:solidFill>
              <a:latin typeface="Century Gothic" panose="020B0502020202020204" pitchFamily="34" charset="0"/>
              <a:ea typeface="Tahoma" panose="020B0604030504040204" pitchFamily="34" charset="0"/>
            </a:rPr>
            <a:t> </a:t>
          </a:r>
          <a:r>
            <a:rPr lang="es-ES" b="1" dirty="0">
              <a:solidFill>
                <a:srgbClr val="0070C0"/>
              </a:solidFill>
              <a:latin typeface="Century Gothic" panose="020B0502020202020204" pitchFamily="34" charset="0"/>
              <a:ea typeface="Tahoma" panose="020B0604030504040204" pitchFamily="34" charset="0"/>
            </a:rPr>
            <a:t>en</a:t>
          </a:r>
          <a:r>
            <a:rPr lang="es-ES" b="1" spc="120" dirty="0">
              <a:solidFill>
                <a:srgbClr val="0070C0"/>
              </a:solidFill>
              <a:latin typeface="Century Gothic" panose="020B0502020202020204" pitchFamily="34" charset="0"/>
              <a:ea typeface="Tahoma" panose="020B0604030504040204" pitchFamily="34" charset="0"/>
            </a:rPr>
            <a:t> </a:t>
          </a:r>
          <a:r>
            <a:rPr lang="es-ES" b="1" dirty="0">
              <a:solidFill>
                <a:srgbClr val="0070C0"/>
              </a:solidFill>
              <a:latin typeface="Century Gothic" panose="020B0502020202020204" pitchFamily="34" charset="0"/>
              <a:ea typeface="Tahoma" panose="020B0604030504040204" pitchFamily="34" charset="0"/>
            </a:rPr>
            <a:t>promedio,</a:t>
          </a:r>
          <a:r>
            <a:rPr lang="es-ES" b="1" spc="120" dirty="0">
              <a:solidFill>
                <a:srgbClr val="0070C0"/>
              </a:solidFill>
              <a:latin typeface="Century Gothic" panose="020B0502020202020204" pitchFamily="34" charset="0"/>
              <a:ea typeface="Tahoma" panose="020B0604030504040204" pitchFamily="34" charset="0"/>
            </a:rPr>
            <a:t> </a:t>
          </a:r>
          <a:r>
            <a:rPr lang="es-ES" b="1" dirty="0">
              <a:solidFill>
                <a:srgbClr val="0070C0"/>
              </a:solidFill>
              <a:latin typeface="Century Gothic" panose="020B0502020202020204" pitchFamily="34" charset="0"/>
              <a:ea typeface="Tahoma" panose="020B0604030504040204" pitchFamily="34" charset="0"/>
            </a:rPr>
            <a:t>la</a:t>
          </a:r>
          <a:r>
            <a:rPr lang="es-ES" b="1" spc="120" dirty="0">
              <a:solidFill>
                <a:srgbClr val="0070C0"/>
              </a:solidFill>
              <a:latin typeface="Century Gothic" panose="020B0502020202020204" pitchFamily="34" charset="0"/>
              <a:ea typeface="Tahoma" panose="020B0604030504040204" pitchFamily="34" charset="0"/>
            </a:rPr>
            <a:t> </a:t>
          </a:r>
          <a:r>
            <a:rPr lang="es-ES" b="1" dirty="0">
              <a:solidFill>
                <a:srgbClr val="0070C0"/>
              </a:solidFill>
              <a:latin typeface="Century Gothic" panose="020B0502020202020204" pitchFamily="34" charset="0"/>
              <a:ea typeface="Tahoma" panose="020B0604030504040204" pitchFamily="34" charset="0"/>
            </a:rPr>
            <a:t>cantidad</a:t>
          </a:r>
          <a:r>
            <a:rPr lang="es-ES" b="1" spc="120" dirty="0">
              <a:solidFill>
                <a:srgbClr val="0070C0"/>
              </a:solidFill>
              <a:latin typeface="Century Gothic" panose="020B0502020202020204" pitchFamily="34" charset="0"/>
              <a:ea typeface="Tahoma" panose="020B0604030504040204" pitchFamily="34" charset="0"/>
            </a:rPr>
            <a:t> </a:t>
          </a:r>
          <a:r>
            <a:rPr lang="es-ES" b="1" dirty="0">
              <a:solidFill>
                <a:srgbClr val="0070C0"/>
              </a:solidFill>
              <a:latin typeface="Century Gothic" panose="020B0502020202020204" pitchFamily="34" charset="0"/>
              <a:ea typeface="Tahoma" panose="020B0604030504040204" pitchFamily="34" charset="0"/>
            </a:rPr>
            <a:t>de</a:t>
          </a:r>
          <a:r>
            <a:rPr lang="es-ES" b="1" spc="5" dirty="0">
              <a:solidFill>
                <a:srgbClr val="0070C0"/>
              </a:solidFill>
              <a:latin typeface="Century Gothic" panose="020B0502020202020204" pitchFamily="34" charset="0"/>
              <a:ea typeface="Tahoma" panose="020B0604030504040204" pitchFamily="34" charset="0"/>
            </a:rPr>
            <a:t> </a:t>
          </a:r>
          <a:r>
            <a:rPr lang="es-ES" b="1" dirty="0">
              <a:solidFill>
                <a:srgbClr val="0070C0"/>
              </a:solidFill>
              <a:latin typeface="Century Gothic" panose="020B0502020202020204" pitchFamily="34" charset="0"/>
              <a:ea typeface="Tahoma" panose="020B0604030504040204" pitchFamily="34" charset="0"/>
            </a:rPr>
            <a:t>energía</a:t>
          </a:r>
          <a:r>
            <a:rPr lang="es-ES" b="1" spc="80" dirty="0">
              <a:solidFill>
                <a:srgbClr val="0070C0"/>
              </a:solidFill>
              <a:latin typeface="Century Gothic" panose="020B0502020202020204" pitchFamily="34" charset="0"/>
              <a:ea typeface="Tahoma" panose="020B0604030504040204" pitchFamily="34" charset="0"/>
            </a:rPr>
            <a:t> </a:t>
          </a:r>
          <a:r>
            <a:rPr lang="es-ES" b="1" dirty="0">
              <a:solidFill>
                <a:srgbClr val="0070C0"/>
              </a:solidFill>
              <a:latin typeface="Century Gothic" panose="020B0502020202020204" pitchFamily="34" charset="0"/>
              <a:ea typeface="Tahoma" panose="020B0604030504040204" pitchFamily="34" charset="0"/>
            </a:rPr>
            <a:t>alimentaria</a:t>
          </a:r>
          <a:r>
            <a:rPr lang="es-ES" b="1" spc="80" dirty="0">
              <a:solidFill>
                <a:srgbClr val="0070C0"/>
              </a:solidFill>
              <a:latin typeface="Century Gothic" panose="020B0502020202020204" pitchFamily="34" charset="0"/>
              <a:ea typeface="Tahoma" panose="020B0604030504040204" pitchFamily="34" charset="0"/>
            </a:rPr>
            <a:t> </a:t>
          </a:r>
          <a:r>
            <a:rPr lang="es-ES" b="1" dirty="0">
              <a:solidFill>
                <a:srgbClr val="0070C0"/>
              </a:solidFill>
              <a:latin typeface="Century Gothic" panose="020B0502020202020204" pitchFamily="34" charset="0"/>
              <a:ea typeface="Tahoma" panose="020B0604030504040204" pitchFamily="34" charset="0"/>
            </a:rPr>
            <a:t>necesaria</a:t>
          </a:r>
          <a:r>
            <a:rPr lang="es-ES" b="1" spc="85" dirty="0">
              <a:solidFill>
                <a:srgbClr val="0070C0"/>
              </a:solidFill>
              <a:latin typeface="Century Gothic" panose="020B0502020202020204" pitchFamily="34" charset="0"/>
              <a:ea typeface="Tahoma" panose="020B0604030504040204" pitchFamily="34" charset="0"/>
            </a:rPr>
            <a:t> </a:t>
          </a:r>
          <a:r>
            <a:rPr lang="es-ES" b="1" dirty="0">
              <a:solidFill>
                <a:srgbClr val="0070C0"/>
              </a:solidFill>
              <a:latin typeface="Century Gothic" panose="020B0502020202020204" pitchFamily="34" charset="0"/>
              <a:ea typeface="Tahoma" panose="020B0604030504040204" pitchFamily="34" charset="0"/>
            </a:rPr>
            <a:t>para</a:t>
          </a:r>
          <a:r>
            <a:rPr lang="es-ES" b="1" spc="80" dirty="0">
              <a:solidFill>
                <a:srgbClr val="0070C0"/>
              </a:solidFill>
              <a:latin typeface="Century Gothic" panose="020B0502020202020204" pitchFamily="34" charset="0"/>
              <a:ea typeface="Tahoma" panose="020B0604030504040204" pitchFamily="34" charset="0"/>
            </a:rPr>
            <a:t> </a:t>
          </a:r>
          <a:r>
            <a:rPr lang="es-ES" b="1" dirty="0">
              <a:solidFill>
                <a:srgbClr val="0070C0"/>
              </a:solidFill>
              <a:latin typeface="Century Gothic" panose="020B0502020202020204" pitchFamily="34" charset="0"/>
              <a:ea typeface="Tahoma" panose="020B0604030504040204" pitchFamily="34" charset="0"/>
            </a:rPr>
            <a:t>mantener</a:t>
          </a:r>
          <a:r>
            <a:rPr lang="es-ES" b="1" spc="85" dirty="0">
              <a:solidFill>
                <a:srgbClr val="0070C0"/>
              </a:solidFill>
              <a:latin typeface="Century Gothic" panose="020B0502020202020204" pitchFamily="34" charset="0"/>
              <a:ea typeface="Tahoma" panose="020B0604030504040204" pitchFamily="34" charset="0"/>
            </a:rPr>
            <a:t> </a:t>
          </a:r>
          <a:r>
            <a:rPr lang="es-ES" b="1" dirty="0">
              <a:solidFill>
                <a:srgbClr val="0070C0"/>
              </a:solidFill>
              <a:latin typeface="Century Gothic" panose="020B0502020202020204" pitchFamily="34" charset="0"/>
              <a:ea typeface="Tahoma" panose="020B0604030504040204" pitchFamily="34" charset="0"/>
            </a:rPr>
            <a:t>una</a:t>
          </a:r>
          <a:r>
            <a:rPr lang="es-ES" b="1" spc="80" dirty="0">
              <a:solidFill>
                <a:srgbClr val="0070C0"/>
              </a:solidFill>
              <a:latin typeface="Century Gothic" panose="020B0502020202020204" pitchFamily="34" charset="0"/>
              <a:ea typeface="Tahoma" panose="020B0604030504040204" pitchFamily="34" charset="0"/>
            </a:rPr>
            <a:t> </a:t>
          </a:r>
          <a:r>
            <a:rPr lang="es-ES" b="1" dirty="0">
              <a:solidFill>
                <a:srgbClr val="0070C0"/>
              </a:solidFill>
              <a:latin typeface="Century Gothic" panose="020B0502020202020204" pitchFamily="34" charset="0"/>
              <a:ea typeface="Tahoma" panose="020B0604030504040204" pitchFamily="34" charset="0"/>
            </a:rPr>
            <a:t>vida</a:t>
          </a:r>
          <a:r>
            <a:rPr lang="es-ES" b="1" spc="80" dirty="0">
              <a:solidFill>
                <a:srgbClr val="0070C0"/>
              </a:solidFill>
              <a:latin typeface="Century Gothic" panose="020B0502020202020204" pitchFamily="34" charset="0"/>
              <a:ea typeface="Tahoma" panose="020B0604030504040204" pitchFamily="34" charset="0"/>
            </a:rPr>
            <a:t> </a:t>
          </a:r>
          <a:r>
            <a:rPr lang="es-ES" b="1" dirty="0">
              <a:solidFill>
                <a:srgbClr val="0070C0"/>
              </a:solidFill>
              <a:latin typeface="Century Gothic" panose="020B0502020202020204" pitchFamily="34" charset="0"/>
              <a:ea typeface="Tahoma" panose="020B0604030504040204" pitchFamily="34" charset="0"/>
            </a:rPr>
            <a:t>normal,</a:t>
          </a:r>
          <a:r>
            <a:rPr lang="es-ES" b="1" spc="85" dirty="0">
              <a:solidFill>
                <a:srgbClr val="0070C0"/>
              </a:solidFill>
              <a:latin typeface="Century Gothic" panose="020B0502020202020204" pitchFamily="34" charset="0"/>
              <a:ea typeface="Tahoma" panose="020B0604030504040204" pitchFamily="34" charset="0"/>
            </a:rPr>
            <a:t> </a:t>
          </a:r>
          <a:r>
            <a:rPr lang="es-ES" b="1" dirty="0">
              <a:solidFill>
                <a:srgbClr val="0070C0"/>
              </a:solidFill>
              <a:latin typeface="Century Gothic" panose="020B0502020202020204" pitchFamily="34" charset="0"/>
              <a:ea typeface="Tahoma" panose="020B0604030504040204" pitchFamily="34" charset="0"/>
            </a:rPr>
            <a:t>activa</a:t>
          </a:r>
          <a:r>
            <a:rPr lang="es-ES" b="1" spc="80" dirty="0">
              <a:solidFill>
                <a:srgbClr val="0070C0"/>
              </a:solidFill>
              <a:latin typeface="Century Gothic" panose="020B0502020202020204" pitchFamily="34" charset="0"/>
              <a:ea typeface="Tahoma" panose="020B0604030504040204" pitchFamily="34" charset="0"/>
            </a:rPr>
            <a:t> </a:t>
          </a:r>
          <a:r>
            <a:rPr lang="es-ES" b="1" dirty="0">
              <a:solidFill>
                <a:srgbClr val="0070C0"/>
              </a:solidFill>
              <a:latin typeface="Century Gothic" panose="020B0502020202020204" pitchFamily="34" charset="0"/>
              <a:ea typeface="Tahoma" panose="020B0604030504040204" pitchFamily="34" charset="0"/>
            </a:rPr>
            <a:t>y saludable</a:t>
          </a:r>
          <a:r>
            <a:rPr lang="es-ES" sz="100" b="1" dirty="0">
              <a:solidFill>
                <a:srgbClr val="0070C0"/>
              </a:solidFill>
              <a:effectLst/>
              <a:latin typeface="Century Gothic" panose="020B0502020202020204" pitchFamily="34" charset="0"/>
              <a:ea typeface="Tahoma" panose="020B0604030504040204" pitchFamily="34" charset="0"/>
            </a:rPr>
            <a:t>.</a:t>
          </a:r>
        </a:p>
        <a:p xmlns:a="http://schemas.openxmlformats.org/drawingml/2006/main">
          <a:pPr marL="29845">
            <a:spcBef>
              <a:spcPts val="435"/>
            </a:spcBef>
            <a:spcAft>
              <a:spcPts val="0"/>
            </a:spcAft>
          </a:pPr>
          <a:endParaRPr lang="es-ES" sz="1200" b="1" dirty="0">
            <a:solidFill>
              <a:srgbClr val="0070C0"/>
            </a:solidFill>
            <a:latin typeface="Century Gothic" panose="020B0502020202020204" pitchFamily="34" charset="0"/>
            <a:ea typeface="Tahoma" panose="020B0604030504040204" pitchFamily="34" charset="0"/>
          </a:endParaRPr>
        </a:p>
        <a:p xmlns:a="http://schemas.openxmlformats.org/drawingml/2006/main">
          <a:endParaRPr lang="es-GT" sz="1100" dirty="0">
            <a:latin typeface="Century Gothic" panose="020B0502020202020204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GT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65E504-091B-4CE7-AEEF-36BA81E8A818}" type="datetimeFigureOut">
              <a:rPr lang="es-GT" smtClean="0"/>
              <a:t>18/06/2024</a:t>
            </a:fld>
            <a:endParaRPr lang="es-GT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GT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GT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7C661A-A4D6-4FEC-911F-550D217C74E3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255136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9845">
              <a:spcBef>
                <a:spcPts val="300"/>
              </a:spcBef>
              <a:spcAft>
                <a:spcPts val="0"/>
              </a:spcAft>
            </a:pP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La</a:t>
            </a:r>
            <a:r>
              <a:rPr lang="es-ES" sz="1200" spc="1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inseguridad</a:t>
            </a:r>
            <a:r>
              <a:rPr lang="es-ES" sz="1200" spc="105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alimentaria</a:t>
            </a:r>
            <a:r>
              <a:rPr lang="es-ES" sz="1200" spc="1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medida</a:t>
            </a:r>
            <a:r>
              <a:rPr lang="es-ES" sz="1200" spc="105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La</a:t>
            </a:r>
            <a:r>
              <a:rPr lang="es-ES" sz="1200" spc="13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FAO</a:t>
            </a:r>
            <a:r>
              <a:rPr lang="es-ES" sz="1200" spc="13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proporciona</a:t>
            </a:r>
            <a:r>
              <a:rPr lang="es-ES" sz="1200" spc="13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estimaciones</a:t>
            </a:r>
            <a:r>
              <a:rPr lang="es-ES" sz="1200" spc="13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de</a:t>
            </a:r>
            <a:r>
              <a:rPr lang="es-ES" sz="1200" spc="135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inseguridad</a:t>
            </a:r>
            <a:r>
              <a:rPr lang="es-ES" sz="1200" spc="13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alimentaria</a:t>
            </a:r>
            <a:r>
              <a:rPr lang="es-ES" sz="1200" spc="13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en</a:t>
            </a:r>
            <a:r>
              <a:rPr lang="es-ES" sz="1200" spc="13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dos</a:t>
            </a:r>
            <a:r>
              <a:rPr lang="es-ES" sz="1200" spc="13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niveles de</a:t>
            </a:r>
            <a:r>
              <a:rPr lang="es-ES" sz="1200" spc="5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gravedad:</a:t>
            </a:r>
            <a:r>
              <a:rPr lang="es-ES" sz="1200" spc="5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Las</a:t>
            </a:r>
            <a:r>
              <a:rPr lang="es-ES" sz="1200" spc="13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personas</a:t>
            </a:r>
            <a:r>
              <a:rPr lang="es-ES" sz="1200" spc="125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afectadas</a:t>
            </a:r>
            <a:r>
              <a:rPr lang="es-ES" sz="1200" spc="13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por</a:t>
            </a:r>
            <a:r>
              <a:rPr lang="es-ES" sz="1200" spc="13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la</a:t>
            </a:r>
            <a:r>
              <a:rPr lang="es-ES" sz="1200" spc="125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chemeClr val="accent2">
                    <a:lumMod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inseguridad</a:t>
            </a:r>
            <a:r>
              <a:rPr lang="es-ES" sz="1200" spc="130" dirty="0">
                <a:solidFill>
                  <a:schemeClr val="accent2">
                    <a:lumMod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chemeClr val="accent2">
                    <a:lumMod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alimentaria</a:t>
            </a:r>
            <a:r>
              <a:rPr lang="es-ES" sz="1200" spc="130" dirty="0">
                <a:solidFill>
                  <a:schemeClr val="accent2">
                    <a:lumMod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chemeClr val="accent2">
                    <a:lumMod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moderada</a:t>
            </a:r>
            <a:r>
              <a:rPr lang="es-ES" sz="1200" spc="125" dirty="0">
                <a:solidFill>
                  <a:schemeClr val="accent2">
                    <a:lumMod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se</a:t>
            </a:r>
            <a:r>
              <a:rPr lang="es-ES" sz="1200" spc="13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enfrentan</a:t>
            </a:r>
            <a:r>
              <a:rPr lang="es-ES" sz="1200" spc="5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a</a:t>
            </a:r>
            <a:r>
              <a:rPr lang="es-ES" sz="1200" spc="35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la</a:t>
            </a:r>
            <a:r>
              <a:rPr lang="es-ES" sz="1200" spc="35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incertidumbre</a:t>
            </a:r>
            <a:r>
              <a:rPr lang="es-ES" sz="1200" spc="4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sobre</a:t>
            </a:r>
            <a:r>
              <a:rPr lang="es-ES" sz="1200" spc="35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su</a:t>
            </a:r>
            <a:r>
              <a:rPr lang="es-ES" sz="1200" spc="4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capacidad</a:t>
            </a:r>
            <a:r>
              <a:rPr lang="es-ES" sz="1200" spc="35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para</a:t>
            </a:r>
            <a:r>
              <a:rPr lang="es-ES" sz="1200" spc="4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obtener</a:t>
            </a:r>
            <a:r>
              <a:rPr lang="es-ES" sz="1200" spc="35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alimentos</a:t>
            </a:r>
            <a:r>
              <a:rPr lang="es-ES" sz="1200" spc="35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y</a:t>
            </a:r>
            <a:r>
              <a:rPr lang="es-ES" sz="1200" spc="4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se</a:t>
            </a:r>
            <a:r>
              <a:rPr lang="es-ES" sz="1200" spc="35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han</a:t>
            </a:r>
            <a:r>
              <a:rPr lang="es-ES" sz="1200" spc="4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visto obligadas</a:t>
            </a:r>
            <a:r>
              <a:rPr lang="es-ES" sz="1200" spc="35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a</a:t>
            </a:r>
            <a:r>
              <a:rPr lang="es-ES" sz="1200" spc="35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reducir,</a:t>
            </a:r>
            <a:r>
              <a:rPr lang="es-ES" sz="1200" spc="35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en</a:t>
            </a:r>
            <a:r>
              <a:rPr lang="es-ES" sz="1200" spc="4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ocasiones</a:t>
            </a:r>
            <a:r>
              <a:rPr lang="es-ES" sz="1200" spc="35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a</a:t>
            </a:r>
            <a:r>
              <a:rPr lang="es-ES" sz="1200" spc="35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lo</a:t>
            </a:r>
            <a:r>
              <a:rPr lang="es-ES" sz="1200" spc="4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largo</a:t>
            </a:r>
            <a:r>
              <a:rPr lang="es-ES" sz="1200" spc="35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de</a:t>
            </a:r>
            <a:r>
              <a:rPr lang="es-ES" sz="1200" spc="35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un</a:t>
            </a:r>
            <a:r>
              <a:rPr lang="es-ES" sz="1200" spc="35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año,</a:t>
            </a:r>
            <a:r>
              <a:rPr lang="es-ES" sz="1200" spc="4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la</a:t>
            </a:r>
            <a:r>
              <a:rPr lang="es-ES" sz="1200" spc="35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calidad</a:t>
            </a:r>
            <a:r>
              <a:rPr lang="es-ES" sz="1200" spc="35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o</a:t>
            </a:r>
            <a:r>
              <a:rPr lang="es-ES" sz="1200" spc="4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cantidad</a:t>
            </a:r>
            <a:r>
              <a:rPr lang="es-ES" sz="1200" spc="35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de</a:t>
            </a:r>
            <a:r>
              <a:rPr lang="es-ES" sz="1200" spc="5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alimentos</a:t>
            </a:r>
            <a:r>
              <a:rPr lang="es-ES" sz="1200" spc="9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que</a:t>
            </a:r>
            <a:r>
              <a:rPr lang="es-ES" sz="1200" spc="9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consumen</a:t>
            </a:r>
            <a:r>
              <a:rPr lang="es-ES" sz="1200" spc="95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debido</a:t>
            </a:r>
            <a:r>
              <a:rPr lang="es-ES" sz="1200" spc="9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a</a:t>
            </a:r>
            <a:r>
              <a:rPr lang="es-ES" sz="1200" spc="95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la</a:t>
            </a:r>
            <a:r>
              <a:rPr lang="es-ES" sz="1200" spc="9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falta</a:t>
            </a:r>
            <a:r>
              <a:rPr lang="es-ES" sz="1200" spc="95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de</a:t>
            </a:r>
            <a:r>
              <a:rPr lang="es-ES" sz="1200" spc="9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dinero</a:t>
            </a:r>
            <a:r>
              <a:rPr lang="es-ES" sz="1200" spc="95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u</a:t>
            </a:r>
            <a:r>
              <a:rPr lang="es-ES" sz="1200" spc="9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otros</a:t>
            </a:r>
            <a:r>
              <a:rPr lang="es-ES" sz="1200" spc="95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recursos.</a:t>
            </a:r>
            <a:r>
              <a:rPr lang="es-ES" sz="1200" spc="9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La</a:t>
            </a:r>
            <a:r>
              <a:rPr lang="es-ES" sz="1200" spc="9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inseguridad</a:t>
            </a:r>
            <a:r>
              <a:rPr lang="es-ES" sz="1200" spc="5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alimentaria</a:t>
            </a:r>
            <a:r>
              <a:rPr lang="es-ES" sz="1200" spc="85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grave</a:t>
            </a:r>
            <a:r>
              <a:rPr lang="es-ES" sz="1200" spc="85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se</a:t>
            </a:r>
            <a:r>
              <a:rPr lang="es-ES" sz="1200" spc="85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refiere</a:t>
            </a:r>
            <a:r>
              <a:rPr lang="es-ES" sz="1200" spc="85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a</a:t>
            </a:r>
            <a:r>
              <a:rPr lang="es-ES" sz="1200" spc="85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situaciones</a:t>
            </a:r>
            <a:r>
              <a:rPr lang="es-ES" sz="1200" spc="85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en</a:t>
            </a:r>
            <a:r>
              <a:rPr lang="es-ES" sz="1200" spc="85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las</a:t>
            </a:r>
            <a:r>
              <a:rPr lang="es-ES" sz="1200" spc="9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que</a:t>
            </a:r>
            <a:r>
              <a:rPr lang="es-ES" sz="1200" spc="85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las</a:t>
            </a:r>
            <a:r>
              <a:rPr lang="es-ES" sz="1200" spc="85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personas</a:t>
            </a:r>
            <a:r>
              <a:rPr lang="es-ES" sz="1200" spc="85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probablemente</a:t>
            </a:r>
            <a:r>
              <a:rPr lang="es-ES" sz="1200" spc="85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se</a:t>
            </a:r>
            <a:r>
              <a:rPr lang="es-ES" sz="1200" spc="5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han</a:t>
            </a:r>
            <a:r>
              <a:rPr lang="es-ES" sz="1200" spc="65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quedado</a:t>
            </a:r>
            <a:r>
              <a:rPr lang="es-ES" sz="1200" spc="7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sin</a:t>
            </a:r>
            <a:r>
              <a:rPr lang="es-ES" sz="1200" spc="7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comida,</a:t>
            </a:r>
            <a:r>
              <a:rPr lang="es-ES" sz="1200" spc="7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han</a:t>
            </a:r>
            <a:r>
              <a:rPr lang="es-ES" sz="1200" spc="7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pasado</a:t>
            </a:r>
            <a:r>
              <a:rPr lang="es-ES" sz="1200" spc="7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hambre</a:t>
            </a:r>
            <a:r>
              <a:rPr lang="es-ES" sz="1200" spc="7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y,</a:t>
            </a:r>
            <a:r>
              <a:rPr lang="es-ES" sz="1200" spc="7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en</a:t>
            </a:r>
            <a:r>
              <a:rPr lang="es-ES" sz="1200" spc="7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el</a:t>
            </a:r>
            <a:r>
              <a:rPr lang="es-ES" sz="1200" spc="7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caso</a:t>
            </a:r>
            <a:r>
              <a:rPr lang="es-ES" sz="1200" spc="7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más</a:t>
            </a:r>
            <a:r>
              <a:rPr lang="es-ES" sz="1200" spc="7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extremo,</a:t>
            </a:r>
            <a:r>
              <a:rPr lang="es-ES" sz="1200" spc="7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han</a:t>
            </a:r>
            <a:r>
              <a:rPr lang="es-ES" sz="1200" spc="7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pasado</a:t>
            </a:r>
            <a:r>
              <a:rPr lang="es-ES" sz="1200" spc="5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días</a:t>
            </a:r>
            <a:r>
              <a:rPr lang="es-ES" sz="1200" spc="8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sin</a:t>
            </a:r>
            <a:r>
              <a:rPr lang="es-ES" sz="1200" spc="8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comer.</a:t>
            </a:r>
            <a:endParaRPr lang="es-G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7C661A-A4D6-4FEC-911F-550D217C74E3}" type="slidenum">
              <a:rPr lang="es-GT" smtClean="0"/>
              <a:t>4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4028512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Entre</a:t>
            </a:r>
            <a:r>
              <a:rPr lang="es-ES" sz="1200" spc="65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2019</a:t>
            </a:r>
            <a:r>
              <a:rPr lang="es-ES" sz="1200" spc="7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y</a:t>
            </a:r>
            <a:r>
              <a:rPr lang="es-ES" sz="1200" spc="65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2021,</a:t>
            </a:r>
            <a:r>
              <a:rPr lang="es-ES" sz="1200" spc="7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la</a:t>
            </a:r>
            <a:r>
              <a:rPr lang="es-ES" sz="1200" spc="7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prevalencia</a:t>
            </a:r>
            <a:r>
              <a:rPr lang="es-ES" sz="1200" spc="65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del</a:t>
            </a:r>
            <a:r>
              <a:rPr lang="es-ES" sz="1200" spc="7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hambre</a:t>
            </a:r>
            <a:r>
              <a:rPr lang="es-ES" sz="1200" spc="7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en</a:t>
            </a:r>
            <a:r>
              <a:rPr lang="es-ES" sz="1200" spc="65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la</a:t>
            </a:r>
            <a:r>
              <a:rPr lang="es-ES" sz="1200" spc="7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región</a:t>
            </a:r>
            <a:r>
              <a:rPr lang="es-ES" sz="1200" spc="7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aumentó</a:t>
            </a:r>
            <a:r>
              <a:rPr lang="es-ES" sz="1200" spc="65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un</a:t>
            </a:r>
            <a:r>
              <a:rPr lang="es-ES" sz="1200" spc="7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28%,</a:t>
            </a:r>
            <a:r>
              <a:rPr lang="es-ES" sz="1200" spc="7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frente</a:t>
            </a:r>
            <a:r>
              <a:rPr lang="es-ES" sz="1200" spc="65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a</a:t>
            </a:r>
            <a:r>
              <a:rPr lang="es-ES" sz="1200" spc="7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un</a:t>
            </a:r>
            <a:r>
              <a:rPr lang="es-ES" sz="1200" spc="-265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incremento</a:t>
            </a:r>
            <a:r>
              <a:rPr lang="es-ES" sz="1200" spc="-5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del</a:t>
            </a:r>
            <a:r>
              <a:rPr lang="es-ES" sz="1200" spc="-5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23%</a:t>
            </a:r>
            <a:r>
              <a:rPr lang="es-ES" sz="1200" spc="-5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a</a:t>
            </a:r>
            <a:r>
              <a:rPr lang="es-ES" sz="1200" spc="-5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nivel</a:t>
            </a:r>
            <a:r>
              <a:rPr lang="es-ES" sz="1200" spc="-5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mundial.</a:t>
            </a:r>
            <a:endParaRPr lang="es-GT" sz="1200" dirty="0">
              <a:effectLst/>
              <a:latin typeface="Tahoma" panose="020B0604030504040204" pitchFamily="34" charset="0"/>
              <a:ea typeface="Tahoma" panose="020B0604030504040204" pitchFamily="34" charset="0"/>
            </a:endParaRPr>
          </a:p>
          <a:p>
            <a:endParaRPr lang="es-G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7C661A-A4D6-4FEC-911F-550D217C74E3}" type="slidenum">
              <a:rPr lang="es-GT" smtClean="0"/>
              <a:t>5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4096997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GT" dirty="0"/>
              <a:t>Guatemala 42.8%, Ecuador 23.1%, Haití 20.4%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7C661A-A4D6-4FEC-911F-550D217C74E3}" type="slidenum">
              <a:rPr lang="es-GT" smtClean="0"/>
              <a:t>7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824952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81A536-B140-4D17-8812-5CDF219A02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0FB7123-5FB6-4888-A105-39353050CE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A37FA17-FCBF-4DFE-94C9-744A0F592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41B2F-6DA6-4E2B-A57B-F6EDC5D86427}" type="datetimeFigureOut">
              <a:rPr lang="es-EC" smtClean="0"/>
              <a:t>18/6/2024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DAA4FAE-4674-453A-9615-4A71D944F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D04302-8C95-43B5-ACF6-413FA5704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DAE97-CDB7-49E7-A085-18ADC84C19A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2797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A16D0E-8E56-438C-8DD0-50231C70B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EA81105-C78A-401A-84EB-F1FF5186DC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6718689-C758-4E2E-8660-F59E6FB1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41B2F-6DA6-4E2B-A57B-F6EDC5D86427}" type="datetimeFigureOut">
              <a:rPr lang="es-EC" smtClean="0"/>
              <a:t>18/6/2024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6A3954F-0BCD-4D54-BA71-B01B0AF1D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7FEBCBA-51E4-460A-B1C0-4C2C8C2A6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DAE97-CDB7-49E7-A085-18ADC84C19A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70578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B5A0102-6B20-4B19-BE8F-713AF72E78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BFF235C-181F-4D18-9631-589C39A432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B653EE9-9A00-496D-9F1A-5AB2FE557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41B2F-6DA6-4E2B-A57B-F6EDC5D86427}" type="datetimeFigureOut">
              <a:rPr lang="es-EC" smtClean="0"/>
              <a:t>18/6/2024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F088212-52F1-4DD9-A4EF-5A5F0C35E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23BC2DE-2589-40BF-9874-948BBE3DB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DAE97-CDB7-49E7-A085-18ADC84C19A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28842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A449F4-E95A-4B23-AEE7-B4BCF0CA5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A8D9CAB-BDA3-4E9C-A3F5-30E91DA48D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2B846CE-6EED-412E-9B7B-F6D96F8CD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41B2F-6DA6-4E2B-A57B-F6EDC5D86427}" type="datetimeFigureOut">
              <a:rPr lang="es-EC" smtClean="0"/>
              <a:t>18/6/2024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02B5576-55E1-49A3-AF41-56511525D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DCFF06B-2983-414B-8C36-FE3A825ED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DAE97-CDB7-49E7-A085-18ADC84C19A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69664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EEB09C-3929-4D21-B907-40D3E3DC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F9642DE-69B0-4197-A36C-06CCEF1744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69279B7-EDAE-468C-A31A-BA111A255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41B2F-6DA6-4E2B-A57B-F6EDC5D86427}" type="datetimeFigureOut">
              <a:rPr lang="es-EC" smtClean="0"/>
              <a:t>18/6/2024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402953-A1AA-4F21-9016-90B030F51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FA257B-A662-4648-9A3F-DF739D318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DAE97-CDB7-49E7-A085-18ADC84C19A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43087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E0CF7A-737B-4502-AF1A-E85E4FD72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BA8DE28-2DCA-4946-A4EF-E23175D5C5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2E8796C-47B8-4265-BF82-3BF3FD08AC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D51F9A3-7D37-4A15-9048-EADF222EB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41B2F-6DA6-4E2B-A57B-F6EDC5D86427}" type="datetimeFigureOut">
              <a:rPr lang="es-EC" smtClean="0"/>
              <a:t>18/6/2024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34B1E29-FF90-4D40-8F18-48D5FC393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F210912-F964-4CF4-8BBA-328639F25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DAE97-CDB7-49E7-A085-18ADC84C19A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7968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77ED01-F099-4CBC-BD5D-BAD4F6A16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F49C217-A585-4382-BE4B-182203F776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BB4D4B9-4572-44FF-BABD-BE9BCEF2F8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5D88AD6-1AB6-4D93-B94D-F9C082A2B9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5E03F77-3A38-457D-A79E-42040864D5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5255A3C-489C-4F05-8ED4-CE6E853D9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41B2F-6DA6-4E2B-A57B-F6EDC5D86427}" type="datetimeFigureOut">
              <a:rPr lang="es-EC" smtClean="0"/>
              <a:t>18/6/2024</a:t>
            </a:fld>
            <a:endParaRPr lang="es-EC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4FA7D93-725B-4B36-B7CB-037AD4C55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FD59C54-0B5B-4F0C-AD05-8436ACF05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DAE97-CDB7-49E7-A085-18ADC84C19A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01745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86EB53-DFCC-492D-8F32-068288397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7FF46CB-562A-4878-81E5-BC7EE97EB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41B2F-6DA6-4E2B-A57B-F6EDC5D86427}" type="datetimeFigureOut">
              <a:rPr lang="es-EC" smtClean="0"/>
              <a:t>18/6/2024</a:t>
            </a:fld>
            <a:endParaRPr lang="es-EC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AF81563-3870-49F3-8C4B-EC040E38E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E1C9A97-486E-4E58-A849-59FCDCE71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DAE97-CDB7-49E7-A085-18ADC84C19A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3637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4C779CC-4C5F-4A37-B60B-1D44E8EAE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41B2F-6DA6-4E2B-A57B-F6EDC5D86427}" type="datetimeFigureOut">
              <a:rPr lang="es-EC" smtClean="0"/>
              <a:t>18/6/2024</a:t>
            </a:fld>
            <a:endParaRPr lang="es-EC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7027B88-9D21-42AD-970E-6572061E3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A64BD9B-016D-43AC-87BD-9C14AA6C7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DAE97-CDB7-49E7-A085-18ADC84C19A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3131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95B74C-4C5E-4106-9BB4-715EAF182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7234FAF-AA72-4ABB-8028-D4D829C0CA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A8AB3AE-51C7-4920-B86E-01A1B716CB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B0DE7B4-CB6D-425E-BFA4-9E3B51D96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41B2F-6DA6-4E2B-A57B-F6EDC5D86427}" type="datetimeFigureOut">
              <a:rPr lang="es-EC" smtClean="0"/>
              <a:t>18/6/2024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93F9776-77A2-4F7B-9838-8C971B3ED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75BD157-C30B-4C4E-B1AE-6C938F1D2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DAE97-CDB7-49E7-A085-18ADC84C19A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29690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F920F1-3639-42A7-8DDC-6F10B4708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3E1CCEF-2035-412B-B0D6-48F0B778EE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BEDAC1B-BEBF-4F0B-B426-260695197D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214BFBE-2DBA-4B14-8A65-0473A8E55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41B2F-6DA6-4E2B-A57B-F6EDC5D86427}" type="datetimeFigureOut">
              <a:rPr lang="es-EC" smtClean="0"/>
              <a:t>18/6/2024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C977DC4-D094-4512-B4CA-D673D17A6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D6465DD-3E45-4DF8-BB9F-FE5B615A9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DAE97-CDB7-49E7-A085-18ADC84C19A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26923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73D7072-7422-4505-89C7-43AF087F8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2597000-D04C-48C5-ABEF-810AF85F7A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F2F26A9-CBFE-42EE-B097-47979D8121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A41B2F-6DA6-4E2B-A57B-F6EDC5D86427}" type="datetimeFigureOut">
              <a:rPr lang="es-EC" smtClean="0"/>
              <a:t>18/6/2024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4918B18-2BDB-4C6E-9950-213882B4E6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D3537D1-0B87-4F57-8281-54812716A4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DDAE97-CDB7-49E7-A085-18ADC84C19A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61847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ao.org/in-action/voices-of-the-hungry/fies/es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i.org/10.4060/cc3859es" TargetMode="Externa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i.org/10.4060/cc3859es" TargetMode="Externa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4060/cc3859es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ata.unicef.org/resources/jme-report-2021" TargetMode="External"/><Relationship Id="rId4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9315C0C-DCCF-4A0F-9603-AFED2D2145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DA2D161D-5578-40CE-B1A4-0AEBC7AA6B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05300" y="3708400"/>
            <a:ext cx="7620000" cy="1549400"/>
          </a:xfrm>
        </p:spPr>
        <p:txBody>
          <a:bodyPr/>
          <a:lstStyle/>
          <a:p>
            <a:r>
              <a:rPr lang="es-GT" dirty="0"/>
              <a:t>Programa Regional Asistencia a Desastres, RDAP</a:t>
            </a:r>
          </a:p>
          <a:p>
            <a:r>
              <a:rPr lang="es-GT" dirty="0"/>
              <a:t>Junio 2024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2BCFD3BF-2633-F278-2CCC-EBB35CD8C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05300" y="1854200"/>
            <a:ext cx="7620000" cy="1655763"/>
          </a:xfrm>
        </p:spPr>
        <p:txBody>
          <a:bodyPr>
            <a:normAutofit fontScale="90000"/>
          </a:bodyPr>
          <a:lstStyle/>
          <a:p>
            <a:r>
              <a:rPr lang="es-GT" dirty="0"/>
              <a:t>Incendios Forestales y Seguridad Alimentaria</a:t>
            </a:r>
          </a:p>
        </p:txBody>
      </p:sp>
    </p:spTree>
    <p:extLst>
      <p:ext uri="{BB962C8B-B14F-4D97-AF65-F5344CB8AC3E}">
        <p14:creationId xmlns:p14="http://schemas.microsoft.com/office/powerpoint/2010/main" val="14675368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01397AD0-60FC-423F-839D-8DB6CE832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"/>
            <a:ext cx="12192000" cy="685443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BC350F3-4752-4818-9200-8736172E5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Causas de Incendios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57056BD-EE1C-4E86-8EFC-F6C9E56891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C" dirty="0"/>
              <a:t>Deforestación</a:t>
            </a:r>
          </a:p>
          <a:p>
            <a:r>
              <a:rPr lang="es-EC" dirty="0"/>
              <a:t>Prácticas culturales para la quema del rastrojo para limpiar el terreno</a:t>
            </a:r>
          </a:p>
          <a:p>
            <a:r>
              <a:rPr lang="es-EC" dirty="0"/>
              <a:t>Extracción de carbón</a:t>
            </a:r>
          </a:p>
          <a:p>
            <a:r>
              <a:rPr lang="es-EC" dirty="0"/>
              <a:t>Quema de bosques para la Ampliación de la frontera agrícola</a:t>
            </a:r>
          </a:p>
          <a:p>
            <a:r>
              <a:rPr lang="es-EC" dirty="0"/>
              <a:t>Narcotráfico</a:t>
            </a:r>
          </a:p>
          <a:p>
            <a:r>
              <a:rPr lang="es-EC" dirty="0"/>
              <a:t>Invasiones a terrenos</a:t>
            </a:r>
          </a:p>
        </p:txBody>
      </p:sp>
    </p:spTree>
    <p:extLst>
      <p:ext uri="{BB962C8B-B14F-4D97-AF65-F5344CB8AC3E}">
        <p14:creationId xmlns:p14="http://schemas.microsoft.com/office/powerpoint/2010/main" val="5648908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01397AD0-60FC-423F-839D-8DB6CE832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"/>
            <a:ext cx="12192000" cy="685443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BC350F3-4752-4818-9200-8736172E5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C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Impacto de los Incendios y la Seguridad Alimentaria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57056BD-EE1C-4E86-8EFC-F6C9E5689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4805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GT" sz="2800" kern="0" dirty="0">
                <a:solidFill>
                  <a:srgbClr val="0008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Existe una </a:t>
            </a:r>
            <a:r>
              <a:rPr lang="es-GT" sz="2800" kern="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relación directa entre el aumento de la frontera agrícola, la pérdida de bosques y biodiversidad, y rápidamente el paso de suelos fértiles a terrenos en proceso de desertificación</a:t>
            </a:r>
            <a:r>
              <a:rPr lang="es-GT" sz="2800" kern="0" dirty="0">
                <a:solidFill>
                  <a:srgbClr val="0008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s-GT" sz="2800" kern="0" dirty="0">
                <a:solidFill>
                  <a:srgbClr val="00082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desertificación no es un tema que sólo tiene que ver con el medio ambiente, sino también con soberanía alimentaria y con protección de los suelos donde se hace la agricultura", aseguró Tarsicio Granizo, ministro de Ambiente. </a:t>
            </a:r>
            <a:r>
              <a:rPr lang="es-GT" sz="2800" i="1" kern="0" dirty="0">
                <a:solidFill>
                  <a:srgbClr val="00082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Día Mundial de Lucha contra la Desertificación y la Sequía de las Naciones Unidas-Ecuador anfitrión 2018.</a:t>
            </a:r>
          </a:p>
          <a:p>
            <a:pPr marL="0" indent="0">
              <a:buNone/>
            </a:pPr>
            <a:endParaRPr lang="es-GT" sz="2800" i="1" kern="100" dirty="0">
              <a:effectLst/>
              <a:highlight>
                <a:srgbClr val="FFFFFF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s-GT" sz="2800" kern="0" dirty="0">
                <a:solidFill>
                  <a:srgbClr val="0008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es-EC" dirty="0"/>
          </a:p>
          <a:p>
            <a:pPr marL="0" indent="0">
              <a:buNone/>
            </a:pPr>
            <a:endParaRPr lang="es-EC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88A2DCE-35F7-DEFC-B258-DCC9CC2E93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1280" y="4606107"/>
            <a:ext cx="3301368" cy="211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5061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01397AD0-60FC-423F-839D-8DB6CE832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"/>
            <a:ext cx="12192000" cy="685443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BC350F3-4752-4818-9200-8736172E5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C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Impacto de los Incendios y la Seguridad Alimentaria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88A2DCE-35F7-DEFC-B258-DCC9CC2E93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1280" y="4606107"/>
            <a:ext cx="3301368" cy="211606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EFDE1F8-5AC7-4D18-9F6E-D050BC523BD6}"/>
              </a:ext>
            </a:extLst>
          </p:cNvPr>
          <p:cNvSpPr txBox="1"/>
          <p:nvPr/>
        </p:nvSpPr>
        <p:spPr>
          <a:xfrm>
            <a:off x="396912" y="1310070"/>
            <a:ext cx="1179508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200" dirty="0"/>
              <a:t>Los incendios forestales contribuyen a la degradación de los bosques y su impacto se ve en tres áreas:</a:t>
            </a:r>
            <a:endParaRPr lang="es-GT" sz="2200" dirty="0"/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080B3747-65A6-4818-8498-1A31B4FE3972}"/>
              </a:ext>
            </a:extLst>
          </p:cNvPr>
          <p:cNvGrpSpPr/>
          <p:nvPr/>
        </p:nvGrpSpPr>
        <p:grpSpPr>
          <a:xfrm>
            <a:off x="520811" y="1915015"/>
            <a:ext cx="11406146" cy="4104530"/>
            <a:chOff x="2012122" y="586748"/>
            <a:chExt cx="8154506" cy="4104530"/>
          </a:xfrm>
        </p:grpSpPr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CA6ABC7C-D35E-4AA4-8EF0-3FA1F83A15A6}"/>
                </a:ext>
              </a:extLst>
            </p:cNvPr>
            <p:cNvSpPr/>
            <p:nvPr/>
          </p:nvSpPr>
          <p:spPr>
            <a:xfrm>
              <a:off x="2032000" y="586748"/>
              <a:ext cx="8128000" cy="393914"/>
            </a:xfrm>
            <a:custGeom>
              <a:avLst/>
              <a:gdLst>
                <a:gd name="connsiteX0" fmla="*/ 0 w 8128000"/>
                <a:gd name="connsiteY0" fmla="*/ 105109 h 630643"/>
                <a:gd name="connsiteX1" fmla="*/ 105109 w 8128000"/>
                <a:gd name="connsiteY1" fmla="*/ 0 h 630643"/>
                <a:gd name="connsiteX2" fmla="*/ 8022891 w 8128000"/>
                <a:gd name="connsiteY2" fmla="*/ 0 h 630643"/>
                <a:gd name="connsiteX3" fmla="*/ 8128000 w 8128000"/>
                <a:gd name="connsiteY3" fmla="*/ 105109 h 630643"/>
                <a:gd name="connsiteX4" fmla="*/ 8128000 w 8128000"/>
                <a:gd name="connsiteY4" fmla="*/ 525534 h 630643"/>
                <a:gd name="connsiteX5" fmla="*/ 8022891 w 8128000"/>
                <a:gd name="connsiteY5" fmla="*/ 630643 h 630643"/>
                <a:gd name="connsiteX6" fmla="*/ 105109 w 8128000"/>
                <a:gd name="connsiteY6" fmla="*/ 630643 h 630643"/>
                <a:gd name="connsiteX7" fmla="*/ 0 w 8128000"/>
                <a:gd name="connsiteY7" fmla="*/ 525534 h 630643"/>
                <a:gd name="connsiteX8" fmla="*/ 0 w 8128000"/>
                <a:gd name="connsiteY8" fmla="*/ 105109 h 630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28000" h="630643">
                  <a:moveTo>
                    <a:pt x="0" y="105109"/>
                  </a:moveTo>
                  <a:cubicBezTo>
                    <a:pt x="0" y="47059"/>
                    <a:pt x="47059" y="0"/>
                    <a:pt x="105109" y="0"/>
                  </a:cubicBezTo>
                  <a:lnTo>
                    <a:pt x="8022891" y="0"/>
                  </a:lnTo>
                  <a:cubicBezTo>
                    <a:pt x="8080941" y="0"/>
                    <a:pt x="8128000" y="47059"/>
                    <a:pt x="8128000" y="105109"/>
                  </a:cubicBezTo>
                  <a:lnTo>
                    <a:pt x="8128000" y="525534"/>
                  </a:lnTo>
                  <a:cubicBezTo>
                    <a:pt x="8128000" y="583584"/>
                    <a:pt x="8080941" y="630643"/>
                    <a:pt x="8022891" y="630643"/>
                  </a:cubicBezTo>
                  <a:lnTo>
                    <a:pt x="105109" y="630643"/>
                  </a:lnTo>
                  <a:cubicBezTo>
                    <a:pt x="47059" y="630643"/>
                    <a:pt x="0" y="583584"/>
                    <a:pt x="0" y="525534"/>
                  </a:cubicBezTo>
                  <a:lnTo>
                    <a:pt x="0" y="105109"/>
                  </a:lnTo>
                  <a:close/>
                </a:path>
              </a:pathLst>
            </a:custGeom>
            <a:solidFill>
              <a:srgbClr val="C0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4605" tIns="114605" rIns="114605" bIns="114605" numCol="1" spcCol="1270" anchor="ctr" anchorCtr="0">
              <a:noAutofit/>
            </a:bodyPr>
            <a:lstStyle/>
            <a:p>
              <a:pPr marL="0" lvl="0" indent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MX" sz="2200" kern="1200" dirty="0"/>
                <a:t>Impacto en el terreno más próximo (los que viven cerca)</a:t>
              </a:r>
              <a:endParaRPr lang="es-GT" sz="2200" kern="1200" dirty="0"/>
            </a:p>
          </p:txBody>
        </p:sp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id="{6A208A82-699F-47ED-8142-6DA299BF12D8}"/>
                </a:ext>
              </a:extLst>
            </p:cNvPr>
            <p:cNvSpPr/>
            <p:nvPr/>
          </p:nvSpPr>
          <p:spPr>
            <a:xfrm>
              <a:off x="2032000" y="978849"/>
              <a:ext cx="8128000" cy="2152800"/>
            </a:xfrm>
            <a:custGeom>
              <a:avLst/>
              <a:gdLst>
                <a:gd name="connsiteX0" fmla="*/ 0 w 8128000"/>
                <a:gd name="connsiteY0" fmla="*/ 0 h 2152800"/>
                <a:gd name="connsiteX1" fmla="*/ 8128000 w 8128000"/>
                <a:gd name="connsiteY1" fmla="*/ 0 h 2152800"/>
                <a:gd name="connsiteX2" fmla="*/ 8128000 w 8128000"/>
                <a:gd name="connsiteY2" fmla="*/ 2152800 h 2152800"/>
                <a:gd name="connsiteX3" fmla="*/ 0 w 8128000"/>
                <a:gd name="connsiteY3" fmla="*/ 2152800 h 2152800"/>
                <a:gd name="connsiteX4" fmla="*/ 0 w 8128000"/>
                <a:gd name="connsiteY4" fmla="*/ 0 h 215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28000" h="2152800">
                  <a:moveTo>
                    <a:pt x="0" y="0"/>
                  </a:moveTo>
                  <a:lnTo>
                    <a:pt x="8128000" y="0"/>
                  </a:lnTo>
                  <a:lnTo>
                    <a:pt x="8128000" y="2152800"/>
                  </a:lnTo>
                  <a:lnTo>
                    <a:pt x="0" y="21528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8064" tIns="25400" rIns="142240" bIns="25400" numCol="1" spcCol="1270" anchor="t" anchorCtr="0">
              <a:noAutofit/>
            </a:bodyPr>
            <a:lstStyle/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r>
                <a:rPr lang="es-MX" sz="2000" kern="1200" dirty="0"/>
                <a:t>Reducción del suministro de madera, forraje, leña, plantas medicinales, frutos, etc.</a:t>
              </a:r>
              <a:endParaRPr lang="es-GT" sz="2000" kern="1200" dirty="0"/>
            </a:p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r>
                <a:rPr lang="es-MX" sz="2000" kern="1200" dirty="0"/>
                <a:t>Reducción de ingresos por la venta de los productos y subproductos del bosque.</a:t>
              </a:r>
              <a:endParaRPr lang="es-GT" sz="2000" kern="1200" dirty="0"/>
            </a:p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r>
                <a:rPr lang="es-MX" sz="2000" kern="1200" dirty="0"/>
                <a:t>Incremento de la vulnerabilidad del suelo y disminución de la protección de la escorrentía (erosión – perdida de la capa superficial rica en nutrientes).</a:t>
              </a:r>
              <a:endParaRPr lang="es-GT" sz="2000" kern="1200" dirty="0"/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AA3ADCF9-7FAD-495C-8007-2B7F523304EA}"/>
                </a:ext>
              </a:extLst>
            </p:cNvPr>
            <p:cNvSpPr/>
            <p:nvPr/>
          </p:nvSpPr>
          <p:spPr>
            <a:xfrm>
              <a:off x="2012122" y="2264095"/>
              <a:ext cx="8128000" cy="393914"/>
            </a:xfrm>
            <a:custGeom>
              <a:avLst/>
              <a:gdLst>
                <a:gd name="connsiteX0" fmla="*/ 0 w 8128000"/>
                <a:gd name="connsiteY0" fmla="*/ 87660 h 525949"/>
                <a:gd name="connsiteX1" fmla="*/ 87660 w 8128000"/>
                <a:gd name="connsiteY1" fmla="*/ 0 h 525949"/>
                <a:gd name="connsiteX2" fmla="*/ 8040340 w 8128000"/>
                <a:gd name="connsiteY2" fmla="*/ 0 h 525949"/>
                <a:gd name="connsiteX3" fmla="*/ 8128000 w 8128000"/>
                <a:gd name="connsiteY3" fmla="*/ 87660 h 525949"/>
                <a:gd name="connsiteX4" fmla="*/ 8128000 w 8128000"/>
                <a:gd name="connsiteY4" fmla="*/ 438289 h 525949"/>
                <a:gd name="connsiteX5" fmla="*/ 8040340 w 8128000"/>
                <a:gd name="connsiteY5" fmla="*/ 525949 h 525949"/>
                <a:gd name="connsiteX6" fmla="*/ 87660 w 8128000"/>
                <a:gd name="connsiteY6" fmla="*/ 525949 h 525949"/>
                <a:gd name="connsiteX7" fmla="*/ 0 w 8128000"/>
                <a:gd name="connsiteY7" fmla="*/ 438289 h 525949"/>
                <a:gd name="connsiteX8" fmla="*/ 0 w 8128000"/>
                <a:gd name="connsiteY8" fmla="*/ 87660 h 525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28000" h="525949">
                  <a:moveTo>
                    <a:pt x="0" y="87660"/>
                  </a:moveTo>
                  <a:cubicBezTo>
                    <a:pt x="0" y="39247"/>
                    <a:pt x="39247" y="0"/>
                    <a:pt x="87660" y="0"/>
                  </a:cubicBezTo>
                  <a:lnTo>
                    <a:pt x="8040340" y="0"/>
                  </a:lnTo>
                  <a:cubicBezTo>
                    <a:pt x="8088753" y="0"/>
                    <a:pt x="8128000" y="39247"/>
                    <a:pt x="8128000" y="87660"/>
                  </a:cubicBezTo>
                  <a:lnTo>
                    <a:pt x="8128000" y="438289"/>
                  </a:lnTo>
                  <a:cubicBezTo>
                    <a:pt x="8128000" y="486702"/>
                    <a:pt x="8088753" y="525949"/>
                    <a:pt x="8040340" y="525949"/>
                  </a:cubicBezTo>
                  <a:lnTo>
                    <a:pt x="87660" y="525949"/>
                  </a:lnTo>
                  <a:cubicBezTo>
                    <a:pt x="39247" y="525949"/>
                    <a:pt x="0" y="486702"/>
                    <a:pt x="0" y="438289"/>
                  </a:cubicBezTo>
                  <a:lnTo>
                    <a:pt x="0" y="87660"/>
                  </a:lnTo>
                  <a:close/>
                </a:path>
              </a:pathLst>
            </a:custGeom>
            <a:solidFill>
              <a:srgbClr val="C0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9495" tIns="109495" rIns="109495" bIns="109495" numCol="1" spcCol="1270" anchor="ctr" anchorCtr="0">
              <a:noAutofit/>
            </a:bodyPr>
            <a:lstStyle/>
            <a:p>
              <a:pPr marL="0" lvl="0" indent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MX" sz="2200" kern="1200" dirty="0"/>
                <a:t>Impacto en las cuencas fluviales locales</a:t>
              </a:r>
              <a:endParaRPr lang="es-GT" sz="2200" kern="1200" dirty="0"/>
            </a:p>
          </p:txBody>
        </p:sp>
        <p:sp>
          <p:nvSpPr>
            <p:cNvPr id="14" name="Forma libre: forma 13">
              <a:extLst>
                <a:ext uri="{FF2B5EF4-FFF2-40B4-BE49-F238E27FC236}">
                  <a16:creationId xmlns:a16="http://schemas.microsoft.com/office/drawing/2014/main" id="{D416C8E1-8F69-4665-ABA1-44CA5AC99068}"/>
                </a:ext>
              </a:extLst>
            </p:cNvPr>
            <p:cNvSpPr/>
            <p:nvPr/>
          </p:nvSpPr>
          <p:spPr>
            <a:xfrm>
              <a:off x="2032000" y="2676942"/>
              <a:ext cx="8128000" cy="1076400"/>
            </a:xfrm>
            <a:custGeom>
              <a:avLst/>
              <a:gdLst>
                <a:gd name="connsiteX0" fmla="*/ 0 w 8128000"/>
                <a:gd name="connsiteY0" fmla="*/ 0 h 1076400"/>
                <a:gd name="connsiteX1" fmla="*/ 8128000 w 8128000"/>
                <a:gd name="connsiteY1" fmla="*/ 0 h 1076400"/>
                <a:gd name="connsiteX2" fmla="*/ 8128000 w 8128000"/>
                <a:gd name="connsiteY2" fmla="*/ 1076400 h 1076400"/>
                <a:gd name="connsiteX3" fmla="*/ 0 w 8128000"/>
                <a:gd name="connsiteY3" fmla="*/ 1076400 h 1076400"/>
                <a:gd name="connsiteX4" fmla="*/ 0 w 8128000"/>
                <a:gd name="connsiteY4" fmla="*/ 0 h 107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28000" h="1076400">
                  <a:moveTo>
                    <a:pt x="0" y="0"/>
                  </a:moveTo>
                  <a:lnTo>
                    <a:pt x="8128000" y="0"/>
                  </a:lnTo>
                  <a:lnTo>
                    <a:pt x="8128000" y="1076400"/>
                  </a:lnTo>
                  <a:lnTo>
                    <a:pt x="0" y="10764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8064" tIns="25400" rIns="142240" bIns="25400" numCol="1" spcCol="1270" anchor="t" anchorCtr="0">
              <a:noAutofit/>
            </a:bodyPr>
            <a:lstStyle/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r>
                <a:rPr lang="es-MX" sz="2000" kern="1200" dirty="0"/>
                <a:t>Erosión intensificada que puede provocar sedimentaciones en los cursos de agua, afectar regadíos, embalses y la pesca.</a:t>
              </a:r>
              <a:endParaRPr lang="es-GT" sz="2000" kern="1200" dirty="0"/>
            </a:p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r>
                <a:rPr lang="es-MX" sz="2000" kern="1200" dirty="0"/>
                <a:t>Inundaciones en las cuencas locales.</a:t>
              </a:r>
              <a:endParaRPr lang="es-GT" sz="2000" kern="1200" dirty="0"/>
            </a:p>
          </p:txBody>
        </p:sp>
        <p:sp>
          <p:nvSpPr>
            <p:cNvPr id="15" name="Forma libre: forma 14">
              <a:extLst>
                <a:ext uri="{FF2B5EF4-FFF2-40B4-BE49-F238E27FC236}">
                  <a16:creationId xmlns:a16="http://schemas.microsoft.com/office/drawing/2014/main" id="{D59A2CF7-7289-40D0-AC62-2E6F51CA0589}"/>
                </a:ext>
              </a:extLst>
            </p:cNvPr>
            <p:cNvSpPr/>
            <p:nvPr/>
          </p:nvSpPr>
          <p:spPr>
            <a:xfrm>
              <a:off x="2012123" y="3601628"/>
              <a:ext cx="8128000" cy="393914"/>
            </a:xfrm>
            <a:custGeom>
              <a:avLst/>
              <a:gdLst>
                <a:gd name="connsiteX0" fmla="*/ 0 w 8128000"/>
                <a:gd name="connsiteY0" fmla="*/ 105109 h 630643"/>
                <a:gd name="connsiteX1" fmla="*/ 105109 w 8128000"/>
                <a:gd name="connsiteY1" fmla="*/ 0 h 630643"/>
                <a:gd name="connsiteX2" fmla="*/ 8022891 w 8128000"/>
                <a:gd name="connsiteY2" fmla="*/ 0 h 630643"/>
                <a:gd name="connsiteX3" fmla="*/ 8128000 w 8128000"/>
                <a:gd name="connsiteY3" fmla="*/ 105109 h 630643"/>
                <a:gd name="connsiteX4" fmla="*/ 8128000 w 8128000"/>
                <a:gd name="connsiteY4" fmla="*/ 525534 h 630643"/>
                <a:gd name="connsiteX5" fmla="*/ 8022891 w 8128000"/>
                <a:gd name="connsiteY5" fmla="*/ 630643 h 630643"/>
                <a:gd name="connsiteX6" fmla="*/ 105109 w 8128000"/>
                <a:gd name="connsiteY6" fmla="*/ 630643 h 630643"/>
                <a:gd name="connsiteX7" fmla="*/ 0 w 8128000"/>
                <a:gd name="connsiteY7" fmla="*/ 525534 h 630643"/>
                <a:gd name="connsiteX8" fmla="*/ 0 w 8128000"/>
                <a:gd name="connsiteY8" fmla="*/ 105109 h 630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28000" h="630643">
                  <a:moveTo>
                    <a:pt x="0" y="105109"/>
                  </a:moveTo>
                  <a:cubicBezTo>
                    <a:pt x="0" y="47059"/>
                    <a:pt x="47059" y="0"/>
                    <a:pt x="105109" y="0"/>
                  </a:cubicBezTo>
                  <a:lnTo>
                    <a:pt x="8022891" y="0"/>
                  </a:lnTo>
                  <a:cubicBezTo>
                    <a:pt x="8080941" y="0"/>
                    <a:pt x="8128000" y="47059"/>
                    <a:pt x="8128000" y="105109"/>
                  </a:cubicBezTo>
                  <a:lnTo>
                    <a:pt x="8128000" y="525534"/>
                  </a:lnTo>
                  <a:cubicBezTo>
                    <a:pt x="8128000" y="583584"/>
                    <a:pt x="8080941" y="630643"/>
                    <a:pt x="8022891" y="630643"/>
                  </a:cubicBezTo>
                  <a:lnTo>
                    <a:pt x="105109" y="630643"/>
                  </a:lnTo>
                  <a:cubicBezTo>
                    <a:pt x="47059" y="630643"/>
                    <a:pt x="0" y="583584"/>
                    <a:pt x="0" y="525534"/>
                  </a:cubicBezTo>
                  <a:lnTo>
                    <a:pt x="0" y="105109"/>
                  </a:lnTo>
                  <a:close/>
                </a:path>
              </a:pathLst>
            </a:custGeom>
            <a:solidFill>
              <a:srgbClr val="C0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4605" tIns="114605" rIns="114605" bIns="114605" numCol="1" spcCol="1270" anchor="ctr" anchorCtr="0">
              <a:noAutofit/>
            </a:bodyPr>
            <a:lstStyle/>
            <a:p>
              <a:pPr marL="0" lvl="0" indent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MX" sz="2200" kern="1200" dirty="0"/>
                <a:t>Impacto a nivel regional y mundial</a:t>
              </a:r>
              <a:endParaRPr lang="es-GT" sz="2200" kern="1200" dirty="0"/>
            </a:p>
          </p:txBody>
        </p:sp>
        <p:sp>
          <p:nvSpPr>
            <p:cNvPr id="16" name="Forma libre: forma 15">
              <a:extLst>
                <a:ext uri="{FF2B5EF4-FFF2-40B4-BE49-F238E27FC236}">
                  <a16:creationId xmlns:a16="http://schemas.microsoft.com/office/drawing/2014/main" id="{8ED9A73E-5E31-4588-BDF8-3D855F018625}"/>
                </a:ext>
              </a:extLst>
            </p:cNvPr>
            <p:cNvSpPr/>
            <p:nvPr/>
          </p:nvSpPr>
          <p:spPr>
            <a:xfrm>
              <a:off x="2038628" y="4008787"/>
              <a:ext cx="8128000" cy="682491"/>
            </a:xfrm>
            <a:custGeom>
              <a:avLst/>
              <a:gdLst>
                <a:gd name="connsiteX0" fmla="*/ 0 w 8128000"/>
                <a:gd name="connsiteY0" fmla="*/ 0 h 1076400"/>
                <a:gd name="connsiteX1" fmla="*/ 8128000 w 8128000"/>
                <a:gd name="connsiteY1" fmla="*/ 0 h 1076400"/>
                <a:gd name="connsiteX2" fmla="*/ 8128000 w 8128000"/>
                <a:gd name="connsiteY2" fmla="*/ 1076400 h 1076400"/>
                <a:gd name="connsiteX3" fmla="*/ 0 w 8128000"/>
                <a:gd name="connsiteY3" fmla="*/ 1076400 h 1076400"/>
                <a:gd name="connsiteX4" fmla="*/ 0 w 8128000"/>
                <a:gd name="connsiteY4" fmla="*/ 0 h 107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28000" h="1076400">
                  <a:moveTo>
                    <a:pt x="0" y="0"/>
                  </a:moveTo>
                  <a:lnTo>
                    <a:pt x="8128000" y="0"/>
                  </a:lnTo>
                  <a:lnTo>
                    <a:pt x="8128000" y="1076400"/>
                  </a:lnTo>
                  <a:lnTo>
                    <a:pt x="0" y="10764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8064" tIns="25400" rIns="142240" bIns="25400" numCol="1" spcCol="1270" anchor="t" anchorCtr="0">
              <a:noAutofit/>
            </a:bodyPr>
            <a:lstStyle/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r>
                <a:rPr lang="es-MX" sz="2000" kern="1200" dirty="0"/>
                <a:t>Reducción de sumideros de carbono (contribuye al cambio climático).</a:t>
              </a:r>
              <a:endParaRPr lang="es-GT" sz="2000" kern="1200" dirty="0"/>
            </a:p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r>
                <a:rPr lang="es-MX" sz="2000" dirty="0"/>
                <a:t>Pérdida de la biodiversidad biológica</a:t>
              </a:r>
              <a:r>
                <a:rPr lang="es-MX" sz="2000" kern="1200" dirty="0"/>
                <a:t>.</a:t>
              </a:r>
              <a:endParaRPr lang="es-GT" sz="20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7659520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01397AD0-60FC-423F-839D-8DB6CE832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"/>
            <a:ext cx="12192000" cy="685443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BC350F3-4752-4818-9200-8736172E5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GT" sz="4000" b="1" dirty="0">
                <a:solidFill>
                  <a:srgbClr val="0070C0"/>
                </a:solidFill>
              </a:rPr>
              <a:t>Planteamiento de soluciones – </a:t>
            </a:r>
            <a:br>
              <a:rPr lang="es-GT" sz="4000" b="1" dirty="0">
                <a:solidFill>
                  <a:srgbClr val="0070C0"/>
                </a:solidFill>
              </a:rPr>
            </a:br>
            <a:r>
              <a:rPr lang="es-GT" sz="4000" b="1" dirty="0">
                <a:solidFill>
                  <a:srgbClr val="0070C0"/>
                </a:solidFill>
              </a:rPr>
              <a:t>Meta para el Objetivo 2 DS</a:t>
            </a:r>
            <a:endParaRPr lang="es-EC" sz="40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57056BD-EE1C-4E86-8EFC-F6C9E56891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l" fontAlgn="base">
              <a:buFont typeface="Arial" panose="020B0604020202020204" pitchFamily="34" charset="0"/>
              <a:buChar char="•"/>
            </a:pPr>
            <a:r>
              <a:rPr lang="es-E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roximaNova"/>
              </a:rPr>
              <a:t>Para 2030, duplicar la productividad agrícola y los ingresos de los pequeños productores de alimentos, en particular de las mujeres, los pueblos indígenas, los agricultores familiares, los pastores y los pescadores, incluso mediante un acceso seguro e igualitario a la tierra.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s-ES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ProximaNova"/>
              </a:rPr>
              <a:t>Para 2030, garantizar sistemas de producción de alimentos sostenibles e implementar prácticas agrícolas resilientes que aumenten la productividad y la producción, que ayuden a mantener los ecosistemas, que fortalezcan la capacidad de adaptación al cambio climático, condiciones climáticas extremas, sequías, inundaciones y otros desastres y que mejoren progresivamente la calidad de la tierra y el suelo.</a:t>
            </a:r>
          </a:p>
        </p:txBody>
      </p:sp>
    </p:spTree>
    <p:extLst>
      <p:ext uri="{BB962C8B-B14F-4D97-AF65-F5344CB8AC3E}">
        <p14:creationId xmlns:p14="http://schemas.microsoft.com/office/powerpoint/2010/main" val="31363658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01397AD0-60FC-423F-839D-8DB6CE832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"/>
            <a:ext cx="12192000" cy="685443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BC350F3-4752-4818-9200-8736172E5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2648"/>
            <a:ext cx="10515600" cy="1078040"/>
          </a:xfrm>
        </p:spPr>
        <p:txBody>
          <a:bodyPr>
            <a:normAutofit fontScale="90000"/>
          </a:bodyPr>
          <a:lstStyle/>
          <a:p>
            <a:r>
              <a:rPr lang="es-GT" sz="4400" b="1" kern="0" dirty="0">
                <a:solidFill>
                  <a:srgbClr val="00082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 sistema de suelo, agua y bosques</a:t>
            </a:r>
            <a:br>
              <a:rPr lang="es-GT" sz="4400" kern="100" dirty="0"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s-EC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57056BD-EE1C-4E86-8EFC-F6C9E568918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GT" sz="1800" kern="0" dirty="0">
                <a:solidFill>
                  <a:srgbClr val="0008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El suelo, el agua y los bosques componen un sistema: </a:t>
            </a:r>
            <a:r>
              <a:rPr lang="es-GT" sz="1800" kern="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cuando el suelo es sometido a usos intensivos como la ganadería o el cultivo de fibra, este comienza a perder su estructura: se saliniza, se endurece, pierde la porosidad</a:t>
            </a:r>
            <a:r>
              <a:rPr lang="es-GT" sz="1800" kern="0" dirty="0">
                <a:solidFill>
                  <a:srgbClr val="0008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Así, ya no puede retener el agua y reduce su productividad. Para contrarrestar el deterioro, se utilizan cada vez más agroquímicos, hasta cuando las tierras quedan áridas. </a:t>
            </a:r>
          </a:p>
          <a:p>
            <a:r>
              <a:rPr lang="es-GT" sz="1800" kern="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los cultivadores se hacen a la búsqueda de nuevas tierras tumbando más bosques</a:t>
            </a:r>
            <a:endParaRPr lang="es-EC" dirty="0">
              <a:solidFill>
                <a:srgbClr val="0070C0"/>
              </a:solidFill>
            </a:endParaRPr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04F47539-BB77-AB3B-39A4-067A372FE08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040562"/>
            <a:ext cx="5181600" cy="3921464"/>
          </a:xfrm>
        </p:spPr>
      </p:pic>
    </p:spTree>
    <p:extLst>
      <p:ext uri="{BB962C8B-B14F-4D97-AF65-F5344CB8AC3E}">
        <p14:creationId xmlns:p14="http://schemas.microsoft.com/office/powerpoint/2010/main" val="33121227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01397AD0-60FC-423F-839D-8DB6CE832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"/>
            <a:ext cx="12192000" cy="685443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57056BD-EE1C-4E86-8EFC-F6C9E56891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dirty="0"/>
              <a:t>La protección de bosques en pie es complementaria a los esfuerzos de recuperación o restauración de áreas degradadas. Es mucho más económico proteger estos bosques que restaurarlos una vez degradados</a:t>
            </a:r>
          </a:p>
          <a:p>
            <a:r>
              <a:rPr lang="es-ES" dirty="0"/>
              <a:t>Además de esta actividad, cambios en el comportamiento de consumidores y empresas en el uso del agua y el suelo, así como la adopción de una planificación más eficiente y prácticas sostenibles, son otras de las acciones posibles para hacer frente a esta amenaza que año tras año va ganando terreno.</a:t>
            </a:r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20267853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01397AD0-60FC-423F-839D-8DB6CE832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178"/>
            <a:ext cx="12192000" cy="685443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BC350F3-4752-4818-9200-8736172E5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C" sz="4000" dirty="0"/>
              <a:t>Apoyo a los agricultores para prácticas sostenibles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542FD4D2-2B02-BBBB-76D4-14355D545B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74622" y="1871345"/>
            <a:ext cx="6043524" cy="4351338"/>
          </a:xfr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ED85FA1-13FE-9C26-4204-C8E0A11CD72D}"/>
              </a:ext>
            </a:extLst>
          </p:cNvPr>
          <p:cNvSpPr txBox="1"/>
          <p:nvPr/>
        </p:nvSpPr>
        <p:spPr>
          <a:xfrm>
            <a:off x="7903464" y="4723088"/>
            <a:ext cx="4288536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MX" sz="1800" dirty="0"/>
              <a:t>Los servicios de extensión de los países de la región están capacitados para apoyar al productor a implantar el sistema.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MX" dirty="0"/>
              <a:t>Plan de Finca</a:t>
            </a:r>
            <a:endParaRPr lang="es-MX" sz="1800" dirty="0"/>
          </a:p>
        </p:txBody>
      </p:sp>
    </p:spTree>
    <p:extLst>
      <p:ext uri="{BB962C8B-B14F-4D97-AF65-F5344CB8AC3E}">
        <p14:creationId xmlns:p14="http://schemas.microsoft.com/office/powerpoint/2010/main" val="24512352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01397AD0-60FC-423F-839D-8DB6CE832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"/>
            <a:ext cx="12192000" cy="6854430"/>
          </a:xfrm>
          <a:prstGeom prst="rect">
            <a:avLst/>
          </a:prstGeom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id="{A66E1849-9CAE-DAD6-8AA6-41FFBB894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sz="4400" b="1" dirty="0"/>
              <a:t>¿Qué es la agroforestería -SAF-?</a:t>
            </a:r>
            <a:br>
              <a:rPr lang="es-GT" sz="4400" b="1" dirty="0"/>
            </a:br>
            <a:endParaRPr lang="es-GT" dirty="0"/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CA1210BA-7451-C562-0AD5-942D7F5F12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alphaModFix amt="5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41" y="1172492"/>
            <a:ext cx="12122359" cy="499547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5B4F09A-31FC-57EE-2DF3-7996324BD6D6}"/>
              </a:ext>
            </a:extLst>
          </p:cNvPr>
          <p:cNvSpPr txBox="1"/>
          <p:nvPr/>
        </p:nvSpPr>
        <p:spPr>
          <a:xfrm>
            <a:off x="505967" y="1361530"/>
            <a:ext cx="52213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800" dirty="0"/>
              <a:t>Asociación de una diversidad de árboles, arbustos, cultivos agrícolas, pastos y animales</a:t>
            </a:r>
            <a:endParaRPr lang="es-GT" sz="28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37F1637-84A1-B11C-824A-D2BCB32DBFCC}"/>
              </a:ext>
            </a:extLst>
          </p:cNvPr>
          <p:cNvSpPr txBox="1"/>
          <p:nvPr/>
        </p:nvSpPr>
        <p:spPr>
          <a:xfrm>
            <a:off x="505967" y="3203535"/>
            <a:ext cx="522135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800" dirty="0"/>
              <a:t>Combinación de árboles y arbustos con cultivo y/o ganado. Una combinación de silvicultura y agricultura</a:t>
            </a:r>
            <a:endParaRPr lang="es-GT" sz="2800" dirty="0"/>
          </a:p>
        </p:txBody>
      </p:sp>
    </p:spTree>
    <p:extLst>
      <p:ext uri="{BB962C8B-B14F-4D97-AF65-F5344CB8AC3E}">
        <p14:creationId xmlns:p14="http://schemas.microsoft.com/office/powerpoint/2010/main" val="10057938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01397AD0-60FC-423F-839D-8DB6CE832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"/>
            <a:ext cx="12192000" cy="685443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BC350F3-4752-4818-9200-8736172E5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Seguridad Alimentaria y </a:t>
            </a:r>
            <a:r>
              <a:rPr lang="es-EC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SAF´s</a:t>
            </a:r>
            <a:endParaRPr lang="es-EC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57056BD-EE1C-4E86-8EFC-F6C9E568918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MX" sz="2800" dirty="0"/>
              <a:t>Los </a:t>
            </a:r>
            <a:r>
              <a:rPr lang="es-MX" sz="2800" dirty="0" err="1"/>
              <a:t>SAFs</a:t>
            </a:r>
            <a:r>
              <a:rPr lang="es-MX" sz="2800" dirty="0"/>
              <a:t> son una estrategia viable de conciliación entre la deforestación, quemas y la remoción del suelo y las necesidades de producción de alimentos y la provisión de servicios ecosistémicos.</a:t>
            </a:r>
          </a:p>
          <a:p>
            <a:r>
              <a:rPr lang="es-MX" sz="2800" dirty="0"/>
              <a:t>Un aumento de la producción, la productividad y la diversidad de productos por medio de la agroforestería puede contribuir a mejorar la salud y la nutrición de la población pobre de las zonas rurales</a:t>
            </a:r>
            <a:endParaRPr lang="es-GT" sz="2800" dirty="0"/>
          </a:p>
          <a:p>
            <a:endParaRPr lang="es-MX" sz="2800" dirty="0"/>
          </a:p>
          <a:p>
            <a:endParaRPr lang="es-GT" sz="2800" dirty="0"/>
          </a:p>
        </p:txBody>
      </p:sp>
      <p:pic>
        <p:nvPicPr>
          <p:cNvPr id="12" name="Marcador de contenido 11">
            <a:extLst>
              <a:ext uri="{FF2B5EF4-FFF2-40B4-BE49-F238E27FC236}">
                <a16:creationId xmlns:a16="http://schemas.microsoft.com/office/drawing/2014/main" id="{A0F875F8-8CB2-4F6F-A46A-15905A79A37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2305095"/>
            <a:ext cx="5181600" cy="3392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17452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01397AD0-60FC-423F-839D-8DB6CE832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"/>
            <a:ext cx="12192000" cy="685443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BC350F3-4752-4818-9200-8736172E5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Seguridad Alimentaria y </a:t>
            </a:r>
            <a:r>
              <a:rPr lang="es-EC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SAF´s</a:t>
            </a:r>
            <a:endParaRPr lang="es-EC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DF2148D-B986-06D1-3E0C-BAFC848FA7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26567"/>
            <a:ext cx="5157787" cy="823912"/>
          </a:xfrm>
        </p:spPr>
        <p:txBody>
          <a:bodyPr/>
          <a:lstStyle/>
          <a:p>
            <a:r>
              <a:rPr lang="es-GT" dirty="0"/>
              <a:t>Disponibilidad de Alimentos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57056BD-EE1C-4E86-8EFC-F6C9E568918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MX" sz="2800" dirty="0"/>
              <a:t>La producción de granos básicos es mayor cuando se produce en un SAF que cuando se produce con sistemas tradicionales.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MX" sz="2800" dirty="0"/>
              <a:t>Los rendimientos son sostenibles después de los primeros años.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MX" sz="2800" dirty="0"/>
              <a:t>Los SAF garantizan con el tiempo un fluyo constante de alimentos a menor costo y requieren menos mano de obra.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MX" sz="2800" dirty="0"/>
              <a:t>Un aumento en la productividad implica que las familias puedan aumentar el número de meses con disponibilidad y de reservas de maíz y frijol, ambos alimentos de consumo básico.</a:t>
            </a:r>
            <a:endParaRPr lang="es-GT" sz="2800" dirty="0"/>
          </a:p>
          <a:p>
            <a:endParaRPr lang="es-EC" dirty="0"/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B1264DBF-2846-08B0-371F-98E97542477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6481" y="1681164"/>
            <a:ext cx="3381375" cy="4508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3138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01397AD0-60FC-423F-839D-8DB6CE832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"/>
            <a:ext cx="12192000" cy="685443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BC350F3-4752-4818-9200-8736172E5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GT" sz="4000" dirty="0"/>
              <a:t>Objetivo 2 de Desarrollo Sostenible-</a:t>
            </a:r>
            <a:br>
              <a:rPr lang="es-GT" sz="4000" dirty="0"/>
            </a:br>
            <a:r>
              <a:rPr lang="es-GT" sz="4000" dirty="0"/>
              <a:t>Hambre Cero</a:t>
            </a:r>
            <a:endParaRPr lang="es-EC" sz="4000" dirty="0"/>
          </a:p>
        </p:txBody>
      </p:sp>
      <p:sp>
        <p:nvSpPr>
          <p:cNvPr id="8" name="Marcador de contenido 7">
            <a:extLst>
              <a:ext uri="{FF2B5EF4-FFF2-40B4-BE49-F238E27FC236}">
                <a16:creationId xmlns:a16="http://schemas.microsoft.com/office/drawing/2014/main" id="{682EE0E8-3DCE-D3FC-A9B6-649125A3C10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roximaNova"/>
              </a:rPr>
              <a:t>Busca terminar con todas las formas de hambre y desnutrición para 2030 y velar por el acceso de todas las personas, en especial los niños, a una alimentación suficiente y nutritiva durante todo el año. </a:t>
            </a:r>
          </a:p>
          <a:p>
            <a:pPr marL="0" indent="0">
              <a:buNone/>
            </a:pPr>
            <a:r>
              <a:rPr lang="es-E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roximaNova"/>
              </a:rPr>
              <a:t>Implica promover prácticas agrícolas sostenibles a través del apoyo a los pequeños agricultores y el acceso igualitario a la tierra, la tecnología y los mercados.</a:t>
            </a:r>
            <a:endParaRPr lang="es-GT" dirty="0"/>
          </a:p>
        </p:txBody>
      </p:sp>
      <p:pic>
        <p:nvPicPr>
          <p:cNvPr id="12" name="Marcador de contenido 11">
            <a:extLst>
              <a:ext uri="{FF2B5EF4-FFF2-40B4-BE49-F238E27FC236}">
                <a16:creationId xmlns:a16="http://schemas.microsoft.com/office/drawing/2014/main" id="{F18FDEA3-B43D-26BC-2796-9A3D07AB950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33643" y="4244154"/>
            <a:ext cx="2060549" cy="2028630"/>
          </a:xfr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3B09CD0-CBA9-A9B4-A527-447A549D55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5408" y="1536192"/>
            <a:ext cx="4562235" cy="2651760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E3D26C5C-D38B-FEFF-234E-0EF292423FFD}"/>
              </a:ext>
            </a:extLst>
          </p:cNvPr>
          <p:cNvSpPr/>
          <p:nvPr/>
        </p:nvSpPr>
        <p:spPr>
          <a:xfrm>
            <a:off x="7105408" y="1463040"/>
            <a:ext cx="4562235" cy="272491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1901998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01397AD0-60FC-423F-839D-8DB6CE832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0"/>
            <a:ext cx="12192000" cy="685443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BC350F3-4752-4818-9200-8736172E5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4000" dirty="0" err="1">
                <a:solidFill>
                  <a:srgbClr val="0070C0"/>
                </a:solidFill>
              </a:rPr>
              <a:t>SAF´s</a:t>
            </a:r>
            <a:r>
              <a:rPr lang="es-EC" sz="4000" dirty="0">
                <a:solidFill>
                  <a:srgbClr val="0070C0"/>
                </a:solidFill>
              </a:rPr>
              <a:t> apoyan a mejorar el Consumo de Alimentos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57056BD-EE1C-4E86-8EFC-F6C9E568918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MX" sz="2800" dirty="0"/>
              <a:t>La estabilidad agroambiental posibilita que el productor asuma los riesgos y diversifique sus cultivos y su dieta.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MX" sz="2800" dirty="0"/>
              <a:t>Los </a:t>
            </a:r>
            <a:r>
              <a:rPr lang="es-MX" sz="2800" dirty="0" err="1"/>
              <a:t>SAFs</a:t>
            </a:r>
            <a:r>
              <a:rPr lang="es-MX" sz="2800" dirty="0"/>
              <a:t> aportan vitaminas y minerales que normalmente son deficitarios en la dieta de las familias pobres.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MX" sz="2800" dirty="0"/>
              <a:t>Se han incorporado al sistema la jícama, el frijol </a:t>
            </a:r>
            <a:r>
              <a:rPr lang="es-MX" sz="2800" dirty="0" err="1"/>
              <a:t>alacín</a:t>
            </a:r>
            <a:r>
              <a:rPr lang="es-MX" sz="2800" dirty="0"/>
              <a:t>, el loroco, el ayote, la yuca, el camote, el chipilín, el </a:t>
            </a:r>
            <a:r>
              <a:rPr lang="es-MX" sz="2800" dirty="0" err="1"/>
              <a:t>macuy</a:t>
            </a:r>
            <a:r>
              <a:rPr lang="es-MX" sz="2800" dirty="0"/>
              <a:t>. </a:t>
            </a:r>
            <a:r>
              <a:rPr lang="es-MX" sz="2800" dirty="0">
                <a:solidFill>
                  <a:srgbClr val="0070C0"/>
                </a:solidFill>
              </a:rPr>
              <a:t>Arboles frutales </a:t>
            </a:r>
            <a:r>
              <a:rPr lang="es-MX" sz="2800" dirty="0"/>
              <a:t>como naranja, el aguacate, el limón persa; y algunas variedades de </a:t>
            </a:r>
            <a:r>
              <a:rPr lang="es-MX" sz="2800" dirty="0">
                <a:solidFill>
                  <a:srgbClr val="0070C0"/>
                </a:solidFill>
              </a:rPr>
              <a:t>musáceas</a:t>
            </a:r>
            <a:r>
              <a:rPr lang="es-MX" sz="2800" dirty="0"/>
              <a:t> como el banano, el plátano y </a:t>
            </a:r>
            <a:r>
              <a:rPr lang="es-MX" sz="2800" dirty="0" err="1"/>
              <a:t>Ia</a:t>
            </a:r>
            <a:r>
              <a:rPr lang="es-MX" sz="2800" dirty="0"/>
              <a:t> </a:t>
            </a:r>
            <a:r>
              <a:rPr lang="es-MX" sz="2800" dirty="0" err="1"/>
              <a:t>moroca</a:t>
            </a:r>
            <a:r>
              <a:rPr lang="es-MX" sz="2800" dirty="0"/>
              <a:t>.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MX" sz="2800" dirty="0"/>
              <a:t>El manejo agroforestal ha introducido variedades forestales </a:t>
            </a:r>
            <a:r>
              <a:rPr lang="es-MX" sz="2800" dirty="0">
                <a:solidFill>
                  <a:srgbClr val="0070C0"/>
                </a:solidFill>
              </a:rPr>
              <a:t>de uso medicinal</a:t>
            </a:r>
            <a:r>
              <a:rPr lang="es-MX" sz="2800" dirty="0"/>
              <a:t>: la quina, el </a:t>
            </a:r>
            <a:r>
              <a:rPr lang="es-MX" sz="2800" dirty="0" err="1"/>
              <a:t>zopiloguago</a:t>
            </a:r>
            <a:r>
              <a:rPr lang="es-MX" sz="2800" dirty="0"/>
              <a:t>, el madero negro, el amarguito y el guayabo, entre otras.</a:t>
            </a:r>
          </a:p>
        </p:txBody>
      </p:sp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BDC9F102-399A-38CB-7291-5D1C5A20123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8791" y="1825625"/>
            <a:ext cx="5181600" cy="2914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CD12703D-2F76-8567-B5A3-6399955B0906}"/>
              </a:ext>
            </a:extLst>
          </p:cNvPr>
          <p:cNvSpPr txBox="1"/>
          <p:nvPr/>
        </p:nvSpPr>
        <p:spPr>
          <a:xfrm>
            <a:off x="6096000" y="4875212"/>
            <a:ext cx="579958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MX" sz="2000" dirty="0"/>
              <a:t>La </a:t>
            </a:r>
            <a:r>
              <a:rPr lang="es-MX" sz="2000" dirty="0">
                <a:solidFill>
                  <a:srgbClr val="0070C0"/>
                </a:solidFill>
              </a:rPr>
              <a:t>diversificación de productos </a:t>
            </a:r>
            <a:r>
              <a:rPr lang="es-MX" sz="2000" dirty="0"/>
              <a:t>permite el establecimiento de ferias alimentarias y la promoción del consumo de verduras frescas producidas en las comunidades</a:t>
            </a:r>
            <a:endParaRPr lang="es-EC" sz="2000" dirty="0"/>
          </a:p>
        </p:txBody>
      </p:sp>
    </p:spTree>
    <p:extLst>
      <p:ext uri="{BB962C8B-B14F-4D97-AF65-F5344CB8AC3E}">
        <p14:creationId xmlns:p14="http://schemas.microsoft.com/office/powerpoint/2010/main" val="6372900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01397AD0-60FC-423F-839D-8DB6CE832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"/>
            <a:ext cx="12192000" cy="685443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BC350F3-4752-4818-9200-8736172E5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>
                <a:solidFill>
                  <a:srgbClr val="0070C0"/>
                </a:solidFill>
              </a:rPr>
              <a:t>¿</a:t>
            </a:r>
            <a:r>
              <a:rPr lang="es-MX" sz="4400" b="1" dirty="0"/>
              <a:t> </a:t>
            </a:r>
            <a:r>
              <a:rPr lang="es-EC" dirty="0">
                <a:solidFill>
                  <a:srgbClr val="0070C0"/>
                </a:solidFill>
              </a:rPr>
              <a:t>Por qué los beneficios de </a:t>
            </a:r>
            <a:r>
              <a:rPr lang="es-EC" dirty="0" err="1">
                <a:solidFill>
                  <a:srgbClr val="0070C0"/>
                </a:solidFill>
              </a:rPr>
              <a:t>SAF´s</a:t>
            </a:r>
            <a:r>
              <a:rPr lang="es-EC" dirty="0">
                <a:solidFill>
                  <a:srgbClr val="0070C0"/>
                </a:solidFill>
              </a:rPr>
              <a:t> en la Seguridad Alimentaria?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57056BD-EE1C-4E86-8EFC-F6C9E568918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GT" sz="2800" dirty="0"/>
              <a:t>Con prácticas como la </a:t>
            </a:r>
            <a:r>
              <a:rPr lang="es-GT" sz="2800" dirty="0">
                <a:solidFill>
                  <a:srgbClr val="0070C0"/>
                </a:solidFill>
              </a:rPr>
              <a:t>no quema</a:t>
            </a:r>
            <a:r>
              <a:rPr lang="es-GT" sz="2800" dirty="0"/>
              <a:t>, </a:t>
            </a:r>
            <a:r>
              <a:rPr lang="es-GT" sz="2800" dirty="0">
                <a:solidFill>
                  <a:srgbClr val="0070C0"/>
                </a:solidFill>
              </a:rPr>
              <a:t>el manejo de rastrojo, cero labranza, manejo de arboles en regeneración natural, los productores han mejorado la fertilidad del suelo</a:t>
            </a:r>
            <a:r>
              <a:rPr lang="es-GT" sz="2800" dirty="0"/>
              <a:t> (reducción del uso de fertilizantes químicos hasta en un 25%).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GT" sz="2800" dirty="0"/>
              <a:t>Los </a:t>
            </a:r>
            <a:r>
              <a:rPr lang="es-GT" sz="2800" dirty="0" err="1"/>
              <a:t>SAFs</a:t>
            </a:r>
            <a:r>
              <a:rPr lang="es-GT" sz="2800" dirty="0"/>
              <a:t> reducen la exposición a la contaminación por agroquímicos.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GT" sz="2800" dirty="0">
                <a:solidFill>
                  <a:srgbClr val="0070C0"/>
                </a:solidFill>
              </a:rPr>
              <a:t>Al no quemar las parcelas, las enfermedades respiratorias de los agricultores disminuyen; y la presencia de arboles de diferentes tamaños ha permitido trabajar con menor exposición al sol</a:t>
            </a:r>
            <a:r>
              <a:rPr lang="es-GT" sz="2800" dirty="0"/>
              <a:t>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GT" sz="2800" dirty="0"/>
              <a:t>Los </a:t>
            </a:r>
            <a:r>
              <a:rPr lang="es-GT" sz="2800" dirty="0" err="1"/>
              <a:t>SAFs</a:t>
            </a:r>
            <a:r>
              <a:rPr lang="es-GT" sz="2800" dirty="0"/>
              <a:t> contribuyen a un aumento en la disponibilidad de agua en la micro cuenca, que beneficia a las comunidades de las zonas bajas. </a:t>
            </a:r>
          </a:p>
        </p:txBody>
      </p:sp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CA9BCCB9-AA40-AE48-CC17-064581BC8E7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2200" y="2699755"/>
            <a:ext cx="5181600" cy="260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6598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01397AD0-60FC-423F-839D-8DB6CE832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"/>
            <a:ext cx="12192000" cy="685443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BC350F3-4752-4818-9200-8736172E5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dirty="0">
                <a:solidFill>
                  <a:srgbClr val="0070C0"/>
                </a:solidFill>
              </a:rPr>
              <a:t>Beneficios de </a:t>
            </a:r>
            <a:r>
              <a:rPr lang="es-EC" dirty="0" err="1">
                <a:solidFill>
                  <a:srgbClr val="0070C0"/>
                </a:solidFill>
              </a:rPr>
              <a:t>SAF´s</a:t>
            </a:r>
            <a:endParaRPr lang="es-EC" dirty="0">
              <a:solidFill>
                <a:srgbClr val="0070C0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57056BD-EE1C-4E86-8EFC-F6C9E568918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s-MX" sz="2800" dirty="0"/>
              <a:t>Acceso a leña en sus propias parcelas para cocinar sus alimentos </a:t>
            </a:r>
          </a:p>
          <a:p>
            <a:r>
              <a:rPr lang="es-MX" sz="2800" dirty="0"/>
              <a:t>Obtención de madera para postes y construcción en general.</a:t>
            </a:r>
          </a:p>
          <a:p>
            <a:r>
              <a:rPr lang="es-MX" sz="2800" dirty="0"/>
              <a:t>Ahorro de fondos por la disminución de fertilizantes.</a:t>
            </a:r>
          </a:p>
          <a:p>
            <a:r>
              <a:rPr lang="es-MX" sz="2800" dirty="0"/>
              <a:t>Embellecimiento de la parcela, con buenos suelos y con árboles lo que aumenta su valor (mejoramiento del paisaje).</a:t>
            </a:r>
            <a:endParaRPr lang="es-GT" sz="2800" dirty="0"/>
          </a:p>
          <a:p>
            <a:endParaRPr lang="es-GT" sz="2800" dirty="0"/>
          </a:p>
          <a:p>
            <a:endParaRPr lang="es-GT" sz="2800" dirty="0"/>
          </a:p>
          <a:p>
            <a:endParaRPr lang="es-MX" sz="2800" dirty="0"/>
          </a:p>
          <a:p>
            <a:endParaRPr lang="es-EC" dirty="0"/>
          </a:p>
        </p:txBody>
      </p:sp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0587FF21-FC76-21A1-547A-CC91505A549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2200" y="1992646"/>
            <a:ext cx="5181600" cy="4017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63182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01397AD0-60FC-423F-839D-8DB6CE832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"/>
            <a:ext cx="12192000" cy="685443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BFF6CF3-D0BA-7A37-7989-366CF2EE3CF6}"/>
              </a:ext>
            </a:extLst>
          </p:cNvPr>
          <p:cNvSpPr txBox="1"/>
          <p:nvPr/>
        </p:nvSpPr>
        <p:spPr>
          <a:xfrm>
            <a:off x="725424" y="492688"/>
            <a:ext cx="116486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b="1" dirty="0"/>
              <a:t>Ejemplo de sistemas agroforestales</a:t>
            </a:r>
            <a:endParaRPr lang="es-GT" sz="4800" b="1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F93B512-8542-4E54-9688-4C40EAC911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7585" y="1814588"/>
            <a:ext cx="8598327" cy="453968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EDB1E407-A5D6-4303-9EB6-1DE6AD8DE688}"/>
              </a:ext>
            </a:extLst>
          </p:cNvPr>
          <p:cNvSpPr txBox="1"/>
          <p:nvPr/>
        </p:nvSpPr>
        <p:spPr>
          <a:xfrm>
            <a:off x="3070542" y="1323685"/>
            <a:ext cx="6625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/>
              <a:t>Arboles con cultivos anuales </a:t>
            </a:r>
            <a:r>
              <a:rPr lang="es-MX" sz="2400" dirty="0"/>
              <a:t>(maíz – pino y roble)</a:t>
            </a:r>
            <a:endParaRPr lang="es-GT" sz="2400" dirty="0"/>
          </a:p>
        </p:txBody>
      </p:sp>
    </p:spTree>
    <p:extLst>
      <p:ext uri="{BB962C8B-B14F-4D97-AF65-F5344CB8AC3E}">
        <p14:creationId xmlns:p14="http://schemas.microsoft.com/office/powerpoint/2010/main" val="31935932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01397AD0-60FC-423F-839D-8DB6CE832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"/>
            <a:ext cx="12192000" cy="685443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BC350F3-4752-4818-9200-8736172E5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4400" b="1" dirty="0"/>
              <a:t>Arboles con cultivos perennes </a:t>
            </a:r>
            <a:r>
              <a:rPr lang="es-MX" sz="4400" dirty="0"/>
              <a:t>(Café – Ingas)</a:t>
            </a:r>
            <a:endParaRPr lang="es-GT" sz="4400" dirty="0"/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7A0997EB-B304-4575-B145-0C5AB3B156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7342" y="1426464"/>
            <a:ext cx="9800832" cy="4750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28102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01397AD0-60FC-423F-839D-8DB6CE832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"/>
            <a:ext cx="12192000" cy="685443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BC350F3-4752-4818-9200-8736172E5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262616" cy="1070483"/>
          </a:xfrm>
        </p:spPr>
        <p:txBody>
          <a:bodyPr>
            <a:normAutofit/>
          </a:bodyPr>
          <a:lstStyle/>
          <a:p>
            <a:pPr algn="ctr"/>
            <a:r>
              <a:rPr lang="es-MX" sz="4000" b="1" dirty="0"/>
              <a:t>Sistema silvopastoril (árboles – ganado)</a:t>
            </a:r>
            <a:endParaRPr lang="es-GT" sz="4000" b="1" dirty="0"/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7E2B8D69-A803-4986-B43C-52BE3627D0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97239" y="1295272"/>
            <a:ext cx="10363114" cy="4751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50673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01397AD0-60FC-423F-839D-8DB6CE832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"/>
            <a:ext cx="12192000" cy="685443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BC350F3-4752-4818-9200-8736172E5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s-MX" sz="3200" b="1" dirty="0"/>
              <a:t>Cercos vivos:</a:t>
            </a:r>
            <a:br>
              <a:rPr lang="es-MX" sz="3200" b="1" dirty="0"/>
            </a:br>
            <a:r>
              <a:rPr lang="es-MX" sz="2800" dirty="0"/>
              <a:t>madrecacao, </a:t>
            </a:r>
            <a:r>
              <a:rPr lang="es-MX" sz="2800" dirty="0" err="1"/>
              <a:t>madriao</a:t>
            </a:r>
            <a:r>
              <a:rPr lang="es-MX" sz="2800" dirty="0"/>
              <a:t>, mata ratón o usar </a:t>
            </a:r>
            <a:r>
              <a:rPr lang="es-MX" sz="2800" dirty="0" err="1"/>
              <a:t>Leucaena</a:t>
            </a:r>
            <a:r>
              <a:rPr lang="es-MX" sz="2800" dirty="0"/>
              <a:t> que son plantas forrajeras</a:t>
            </a:r>
            <a:endParaRPr lang="es-GT" sz="32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45EAE1F-03C4-A85E-1D9F-4FC9D5D38E3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9300" y="1690688"/>
            <a:ext cx="4158860" cy="4556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05264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01397AD0-60FC-423F-839D-8DB6CE832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"/>
            <a:ext cx="12192000" cy="685443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BC350F3-4752-4818-9200-8736172E5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s-EC" sz="3400" b="1" dirty="0"/>
              <a:t>Agro frutal</a:t>
            </a:r>
            <a:br>
              <a:rPr lang="es-EC" sz="3200" dirty="0"/>
            </a:br>
            <a:r>
              <a:rPr lang="es-EC" sz="3200" dirty="0"/>
              <a:t>Consumo de vitamina A del mango o vitamina C de cítricos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8790A39C-6D89-889D-2845-4A24514A90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38387" y="2105819"/>
            <a:ext cx="7515225" cy="3790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47179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5FFC8E15-790E-4901-8F92-E1965BD4BF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ED7703F-7B38-4212-B408-BB663706C8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711700"/>
            <a:ext cx="10515600" cy="11858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2000" dirty="0">
                <a:solidFill>
                  <a:schemeClr val="bg1"/>
                </a:solidFill>
              </a:rPr>
              <a:t>Mónica María Rodríguez, Especialista en Seguridad Alimentaria</a:t>
            </a:r>
          </a:p>
          <a:p>
            <a:pPr marL="0" indent="0" algn="ctr">
              <a:buNone/>
            </a:pPr>
            <a:r>
              <a:rPr lang="es-ES" sz="2000" dirty="0">
                <a:solidFill>
                  <a:schemeClr val="bg1"/>
                </a:solidFill>
              </a:rPr>
              <a:t>monicrodriguez@gmail.com</a:t>
            </a:r>
          </a:p>
          <a:p>
            <a:pPr marL="0" indent="0" algn="ctr">
              <a:buNone/>
            </a:pPr>
            <a:r>
              <a:rPr lang="es-EC" sz="2000" dirty="0">
                <a:solidFill>
                  <a:schemeClr val="bg1"/>
                </a:solidFill>
              </a:rPr>
              <a:t>+502 5978 0366</a:t>
            </a:r>
          </a:p>
        </p:txBody>
      </p:sp>
    </p:spTree>
    <p:extLst>
      <p:ext uri="{BB962C8B-B14F-4D97-AF65-F5344CB8AC3E}">
        <p14:creationId xmlns:p14="http://schemas.microsoft.com/office/powerpoint/2010/main" val="2191056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01397AD0-60FC-423F-839D-8DB6CE832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"/>
            <a:ext cx="12192000" cy="685443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BC350F3-4752-4818-9200-8736172E5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dirty="0"/>
              <a:t>Escala de Seguridad Alimentaria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21BF0D60-2A3A-A271-687A-5DA4D4E7C8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90020" y="1534850"/>
            <a:ext cx="9070132" cy="3823946"/>
          </a:xfr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45AE008-F967-0BC7-2A67-1A50F78367E0}"/>
              </a:ext>
            </a:extLst>
          </p:cNvPr>
          <p:cNvSpPr txBox="1"/>
          <p:nvPr/>
        </p:nvSpPr>
        <p:spPr>
          <a:xfrm>
            <a:off x="3016757" y="5822942"/>
            <a:ext cx="61584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GT" dirty="0">
                <a:hlinkClick r:id="rId4"/>
              </a:rPr>
              <a:t>https://www.fao.org/in-action/voices-of-the-hungry/fies/es/</a:t>
            </a:r>
            <a:endParaRPr lang="es-GT" dirty="0"/>
          </a:p>
          <a:p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1123013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01397AD0-60FC-423F-839D-8DB6CE832C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0"/>
            <a:ext cx="12192000" cy="685443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BC350F3-4752-4818-9200-8736172E5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GT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Inseguridad alimentaria Ecuador 2014-2021</a:t>
            </a:r>
            <a:endParaRPr lang="es-EC" sz="3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Marcador de contenido 5">
            <a:extLst>
              <a:ext uri="{FF2B5EF4-FFF2-40B4-BE49-F238E27FC236}">
                <a16:creationId xmlns:a16="http://schemas.microsoft.com/office/drawing/2014/main" id="{CCA665E2-2F85-339D-47FB-36B162721A8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680731"/>
              </p:ext>
            </p:extLst>
          </p:nvPr>
        </p:nvGraphicFramePr>
        <p:xfrm>
          <a:off x="838200" y="1389559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C825FAC7-1808-C417-81C0-759A4189092E}"/>
              </a:ext>
            </a:extLst>
          </p:cNvPr>
          <p:cNvSpPr txBox="1"/>
          <p:nvPr/>
        </p:nvSpPr>
        <p:spPr>
          <a:xfrm>
            <a:off x="2153248" y="5871874"/>
            <a:ext cx="7936303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7310" marR="749935">
              <a:lnSpc>
                <a:spcPct val="90000"/>
              </a:lnSpc>
              <a:spcBef>
                <a:spcPts val="40"/>
              </a:spcBef>
              <a:spcAft>
                <a:spcPts val="0"/>
              </a:spcAft>
            </a:pPr>
            <a:r>
              <a:rPr lang="es-ES" sz="10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FAO,</a:t>
            </a:r>
            <a:r>
              <a:rPr lang="es-ES" sz="1000" spc="-5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0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FIDA, OPS, PMA</a:t>
            </a:r>
            <a:r>
              <a:rPr lang="es-ES" sz="1000" spc="55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0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y</a:t>
            </a:r>
            <a:r>
              <a:rPr lang="es-ES" sz="1000" spc="5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0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UNICEF. 2023. </a:t>
            </a:r>
            <a:r>
              <a:rPr lang="es-ES" sz="1000" i="1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Panorama</a:t>
            </a:r>
            <a:r>
              <a:rPr lang="es-ES" sz="1000" i="1" spc="20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000" i="1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regional</a:t>
            </a:r>
            <a:r>
              <a:rPr lang="es-ES" sz="1000" i="1" spc="25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000" i="1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de</a:t>
            </a:r>
            <a:r>
              <a:rPr lang="es-ES" sz="1000" i="1" spc="20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000" i="1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la</a:t>
            </a:r>
            <a:r>
              <a:rPr lang="es-ES" sz="1000" i="1" spc="25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000" i="1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seguridad</a:t>
            </a:r>
            <a:r>
              <a:rPr lang="es-ES" sz="1000" i="1" spc="20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000" i="1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alimentaria</a:t>
            </a:r>
            <a:r>
              <a:rPr lang="es-ES" sz="1000" i="1" spc="20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000" i="1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y</a:t>
            </a:r>
            <a:r>
              <a:rPr lang="es-ES" sz="1000" i="1" spc="25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000" i="1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nutricional</a:t>
            </a:r>
            <a:r>
              <a:rPr lang="es-ES" sz="1000" i="1" spc="20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000" i="1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-</a:t>
            </a:r>
            <a:r>
              <a:rPr lang="es-ES" sz="1000" i="1" spc="25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000" i="1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América</a:t>
            </a:r>
            <a:r>
              <a:rPr lang="es-ES" sz="1000" i="1" spc="20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000" i="1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Latina</a:t>
            </a:r>
            <a:r>
              <a:rPr lang="es-ES" sz="1000" i="1" spc="20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000" i="1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y</a:t>
            </a:r>
            <a:r>
              <a:rPr lang="es-ES" sz="1000" i="1" spc="25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000" i="1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el</a:t>
            </a:r>
            <a:r>
              <a:rPr lang="es-ES" sz="1000" i="1" spc="20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000" i="1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Caribe</a:t>
            </a:r>
            <a:r>
              <a:rPr lang="es-ES" sz="1000" i="1" spc="-255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000" i="1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2022:</a:t>
            </a:r>
            <a:r>
              <a:rPr lang="es-ES" sz="1000" i="1" spc="-85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000" i="1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hacia</a:t>
            </a:r>
            <a:r>
              <a:rPr lang="es-ES" sz="1000" i="1" spc="-80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000" i="1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una</a:t>
            </a:r>
            <a:r>
              <a:rPr lang="es-ES" sz="1000" i="1" spc="-80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000" i="1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mejor</a:t>
            </a:r>
            <a:r>
              <a:rPr lang="es-ES" sz="1000" i="1" spc="-80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000" i="1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asequibilidad</a:t>
            </a:r>
            <a:r>
              <a:rPr lang="es-ES" sz="1000" i="1" spc="-80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000" i="1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de</a:t>
            </a:r>
            <a:r>
              <a:rPr lang="es-ES" sz="1000" i="1" spc="-80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000" i="1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las</a:t>
            </a:r>
            <a:r>
              <a:rPr lang="es-ES" sz="1000" i="1" spc="-80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000" i="1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dietas</a:t>
            </a:r>
            <a:r>
              <a:rPr lang="es-ES" sz="1000" i="1" spc="-80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000" i="1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saludables.</a:t>
            </a:r>
            <a:r>
              <a:rPr lang="es-ES" sz="1000" i="1" spc="-85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0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Santiago</a:t>
            </a:r>
            <a:r>
              <a:rPr lang="es-ES" sz="1000" spc="-45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0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de</a:t>
            </a:r>
            <a:r>
              <a:rPr lang="es-ES" sz="1000" spc="-5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0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Chile.</a:t>
            </a:r>
            <a:r>
              <a:rPr lang="es-ES" sz="1000" spc="-85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000" u="sng" dirty="0">
                <a:solidFill>
                  <a:srgbClr val="205E9E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hlinkClick r:id="rId5"/>
              </a:rPr>
              <a:t>https://doi.org/10.4060/cc3859es</a:t>
            </a:r>
            <a:endParaRPr lang="es-GT" sz="1000" dirty="0">
              <a:effectLst/>
              <a:latin typeface="Tahoma" panose="020B0604030504040204" pitchFamily="34" charset="0"/>
              <a:ea typeface="Tahoma" panose="020B0604030504040204" pitchFamily="34" charset="0"/>
            </a:endParaRPr>
          </a:p>
          <a:p>
            <a:r>
              <a:rPr lang="es-ES" sz="1000" dirty="0"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 </a:t>
            </a:r>
            <a:endParaRPr lang="es-GT" sz="1000" dirty="0">
              <a:effectLst/>
              <a:latin typeface="Tahoma" panose="020B0604030504040204" pitchFamily="34" charset="0"/>
              <a:ea typeface="Tahoma" panose="020B0604030504040204" pitchFamily="34" charset="0"/>
            </a:endParaRPr>
          </a:p>
          <a:p>
            <a:endParaRPr lang="es-GT" sz="100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4691780-41E8-2B8E-F35A-F3BB1FB819A1}"/>
              </a:ext>
            </a:extLst>
          </p:cNvPr>
          <p:cNvSpPr txBox="1"/>
          <p:nvPr/>
        </p:nvSpPr>
        <p:spPr>
          <a:xfrm>
            <a:off x="9436608" y="5871874"/>
            <a:ext cx="2551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4258313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01397AD0-60FC-423F-839D-8DB6CE832C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464" y="3570"/>
            <a:ext cx="12192000" cy="685443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BC350F3-4752-4818-9200-8736172E5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GT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 Prevalencia Subalimentación Ecuador</a:t>
            </a:r>
            <a:endParaRPr lang="es-EC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57056BD-EE1C-4E86-8EFC-F6C9E56891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EC" dirty="0"/>
          </a:p>
        </p:txBody>
      </p:sp>
      <p:graphicFrame>
        <p:nvGraphicFramePr>
          <p:cNvPr id="4" name="Marcador de contenido 5">
            <a:extLst>
              <a:ext uri="{FF2B5EF4-FFF2-40B4-BE49-F238E27FC236}">
                <a16:creationId xmlns:a16="http://schemas.microsoft.com/office/drawing/2014/main" id="{25EA52D6-5E3F-7332-F236-C8519B1A690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476141"/>
              </p:ext>
            </p:extLst>
          </p:nvPr>
        </p:nvGraphicFramePr>
        <p:xfrm>
          <a:off x="990600" y="1458303"/>
          <a:ext cx="10363200" cy="4243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23EA5426-B568-E9A9-5568-442475646C53}"/>
              </a:ext>
            </a:extLst>
          </p:cNvPr>
          <p:cNvSpPr txBox="1"/>
          <p:nvPr/>
        </p:nvSpPr>
        <p:spPr>
          <a:xfrm>
            <a:off x="2363637" y="5769159"/>
            <a:ext cx="7936303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7310" marR="749935">
              <a:lnSpc>
                <a:spcPct val="90000"/>
              </a:lnSpc>
              <a:spcBef>
                <a:spcPts val="40"/>
              </a:spcBef>
              <a:spcAft>
                <a:spcPts val="0"/>
              </a:spcAft>
            </a:pPr>
            <a:r>
              <a:rPr lang="es-ES" sz="10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FAO,</a:t>
            </a:r>
            <a:r>
              <a:rPr lang="es-ES" sz="1000" spc="-5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0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FIDA, OPS, PMA</a:t>
            </a:r>
            <a:r>
              <a:rPr lang="es-ES" sz="1000" spc="55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0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y</a:t>
            </a:r>
            <a:r>
              <a:rPr lang="es-ES" sz="1000" spc="5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0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UNICEF. 2023. </a:t>
            </a:r>
            <a:r>
              <a:rPr lang="es-ES" sz="1000" i="1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Panorama</a:t>
            </a:r>
            <a:r>
              <a:rPr lang="es-ES" sz="1000" i="1" spc="20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000" i="1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regional</a:t>
            </a:r>
            <a:r>
              <a:rPr lang="es-ES" sz="1000" i="1" spc="25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000" i="1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de</a:t>
            </a:r>
            <a:r>
              <a:rPr lang="es-ES" sz="1000" i="1" spc="20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000" i="1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la</a:t>
            </a:r>
            <a:r>
              <a:rPr lang="es-ES" sz="1000" i="1" spc="25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000" i="1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seguridad</a:t>
            </a:r>
            <a:r>
              <a:rPr lang="es-ES" sz="1000" i="1" spc="20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000" i="1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alimentaria</a:t>
            </a:r>
            <a:r>
              <a:rPr lang="es-ES" sz="1000" i="1" spc="20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000" i="1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y</a:t>
            </a:r>
            <a:r>
              <a:rPr lang="es-ES" sz="1000" i="1" spc="25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000" i="1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nutricional</a:t>
            </a:r>
            <a:r>
              <a:rPr lang="es-ES" sz="1000" i="1" spc="20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000" i="1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-</a:t>
            </a:r>
            <a:r>
              <a:rPr lang="es-ES" sz="1000" i="1" spc="25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000" i="1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América</a:t>
            </a:r>
            <a:r>
              <a:rPr lang="es-ES" sz="1000" i="1" spc="20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000" i="1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Latina</a:t>
            </a:r>
            <a:r>
              <a:rPr lang="es-ES" sz="1000" i="1" spc="20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000" i="1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y</a:t>
            </a:r>
            <a:r>
              <a:rPr lang="es-ES" sz="1000" i="1" spc="25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000" i="1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el</a:t>
            </a:r>
            <a:r>
              <a:rPr lang="es-ES" sz="1000" i="1" spc="20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000" i="1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Caribe</a:t>
            </a:r>
            <a:r>
              <a:rPr lang="es-ES" sz="1000" i="1" spc="-255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000" i="1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2022:</a:t>
            </a:r>
            <a:r>
              <a:rPr lang="es-ES" sz="1000" i="1" spc="-85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000" i="1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hacia</a:t>
            </a:r>
            <a:r>
              <a:rPr lang="es-ES" sz="1000" i="1" spc="-80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000" i="1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una</a:t>
            </a:r>
            <a:r>
              <a:rPr lang="es-ES" sz="1000" i="1" spc="-80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000" i="1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mejor</a:t>
            </a:r>
            <a:r>
              <a:rPr lang="es-ES" sz="1000" i="1" spc="-80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000" i="1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asequibilidad</a:t>
            </a:r>
            <a:r>
              <a:rPr lang="es-ES" sz="1000" i="1" spc="-80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000" i="1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de</a:t>
            </a:r>
            <a:r>
              <a:rPr lang="es-ES" sz="1000" i="1" spc="-80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000" i="1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las</a:t>
            </a:r>
            <a:r>
              <a:rPr lang="es-ES" sz="1000" i="1" spc="-80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000" i="1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dietas</a:t>
            </a:r>
            <a:r>
              <a:rPr lang="es-ES" sz="1000" i="1" spc="-80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000" i="1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saludables.</a:t>
            </a:r>
            <a:r>
              <a:rPr lang="es-ES" sz="1000" i="1" spc="-85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0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Santiago</a:t>
            </a:r>
            <a:r>
              <a:rPr lang="es-ES" sz="1000" spc="-45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0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de</a:t>
            </a:r>
            <a:r>
              <a:rPr lang="es-ES" sz="1000" spc="-5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0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Chile.</a:t>
            </a:r>
            <a:r>
              <a:rPr lang="es-ES" sz="1000" spc="-85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000" u="sng" dirty="0">
                <a:solidFill>
                  <a:srgbClr val="205E9E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hlinkClick r:id="rId5"/>
              </a:rPr>
              <a:t>https://doi.org/10.4060/cc3859es</a:t>
            </a:r>
            <a:endParaRPr lang="es-GT" sz="1000" dirty="0">
              <a:effectLst/>
              <a:latin typeface="Tahoma" panose="020B0604030504040204" pitchFamily="34" charset="0"/>
              <a:ea typeface="Tahoma" panose="020B0604030504040204" pitchFamily="34" charset="0"/>
            </a:endParaRPr>
          </a:p>
          <a:p>
            <a:r>
              <a:rPr lang="es-ES" sz="1000" dirty="0"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 </a:t>
            </a:r>
            <a:endParaRPr lang="es-GT" sz="1000" dirty="0">
              <a:effectLst/>
              <a:latin typeface="Tahoma" panose="020B0604030504040204" pitchFamily="34" charset="0"/>
              <a:ea typeface="Tahoma" panose="020B0604030504040204" pitchFamily="34" charset="0"/>
            </a:endParaRPr>
          </a:p>
          <a:p>
            <a:endParaRPr lang="es-GT" sz="1000" dirty="0"/>
          </a:p>
        </p:txBody>
      </p:sp>
    </p:spTree>
    <p:extLst>
      <p:ext uri="{BB962C8B-B14F-4D97-AF65-F5344CB8AC3E}">
        <p14:creationId xmlns:p14="http://schemas.microsoft.com/office/powerpoint/2010/main" val="26722995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01397AD0-60FC-423F-839D-8DB6CE832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43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BC350F3-4752-4818-9200-8736172E5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Principales conclusiones del informe 2022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57056BD-EE1C-4E86-8EFC-F6C9E568918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/>
              <a:t>El mundo está retrocediendo en sus esfuerzos por acabar con el hambre, la inseguridad alimentaria y la malnutrición en todas sus formas. La distancia para alcanzar muchas de las metas del ODS 2 es mayor cada año, para 2030.</a:t>
            </a:r>
          </a:p>
          <a:p>
            <a:endParaRPr lang="es-ES" dirty="0"/>
          </a:p>
          <a:p>
            <a:endParaRPr lang="es-EC" dirty="0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C1A7C250-2E5F-4AAE-F2C6-7C0292E5DF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72769"/>
            <a:ext cx="5181600" cy="407822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ES" dirty="0"/>
              <a:t>La intensificación de los principales factores causantes de las tendencias recientes de la inseguridad alimentaria y la malnutrición: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ES" dirty="0"/>
              <a:t>Conflictos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ES" dirty="0"/>
              <a:t>fenómenos climáticos extremos y perturbaciones económicas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ES" dirty="0"/>
              <a:t>elevado costo de los alimentos nutritivos y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ES" dirty="0"/>
              <a:t>crecientes desigualdades</a:t>
            </a:r>
            <a:endParaRPr lang="es-GT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8964A17-0BA1-3CE2-5EBA-EFF66D0A494C}"/>
              </a:ext>
            </a:extLst>
          </p:cNvPr>
          <p:cNvSpPr txBox="1"/>
          <p:nvPr/>
        </p:nvSpPr>
        <p:spPr>
          <a:xfrm>
            <a:off x="3417497" y="5769159"/>
            <a:ext cx="7936303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7310" marR="749935">
              <a:lnSpc>
                <a:spcPct val="90000"/>
              </a:lnSpc>
              <a:spcBef>
                <a:spcPts val="40"/>
              </a:spcBef>
              <a:spcAft>
                <a:spcPts val="0"/>
              </a:spcAft>
            </a:pPr>
            <a:r>
              <a:rPr lang="es-ES" sz="10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FAO,</a:t>
            </a:r>
            <a:r>
              <a:rPr lang="es-ES" sz="1000" spc="-5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0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FIDA, OPS, PMA</a:t>
            </a:r>
            <a:r>
              <a:rPr lang="es-ES" sz="1000" spc="55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0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y</a:t>
            </a:r>
            <a:r>
              <a:rPr lang="es-ES" sz="1000" spc="5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0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UNICEF. 2023. </a:t>
            </a:r>
            <a:r>
              <a:rPr lang="es-ES" sz="1000" i="1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Panorama</a:t>
            </a:r>
            <a:r>
              <a:rPr lang="es-ES" sz="1000" i="1" spc="20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000" i="1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regional</a:t>
            </a:r>
            <a:r>
              <a:rPr lang="es-ES" sz="1000" i="1" spc="25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000" i="1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de</a:t>
            </a:r>
            <a:r>
              <a:rPr lang="es-ES" sz="1000" i="1" spc="20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000" i="1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la</a:t>
            </a:r>
            <a:r>
              <a:rPr lang="es-ES" sz="1000" i="1" spc="25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000" i="1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seguridad</a:t>
            </a:r>
            <a:r>
              <a:rPr lang="es-ES" sz="1000" i="1" spc="20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000" i="1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alimentaria</a:t>
            </a:r>
            <a:r>
              <a:rPr lang="es-ES" sz="1000" i="1" spc="20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000" i="1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y</a:t>
            </a:r>
            <a:r>
              <a:rPr lang="es-ES" sz="1000" i="1" spc="25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000" i="1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nutricional</a:t>
            </a:r>
            <a:r>
              <a:rPr lang="es-ES" sz="1000" i="1" spc="20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000" i="1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-</a:t>
            </a:r>
            <a:r>
              <a:rPr lang="es-ES" sz="1000" i="1" spc="25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000" i="1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América</a:t>
            </a:r>
            <a:r>
              <a:rPr lang="es-ES" sz="1000" i="1" spc="20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000" i="1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Latina</a:t>
            </a:r>
            <a:r>
              <a:rPr lang="es-ES" sz="1000" i="1" spc="20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000" i="1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y</a:t>
            </a:r>
            <a:r>
              <a:rPr lang="es-ES" sz="1000" i="1" spc="25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000" i="1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el</a:t>
            </a:r>
            <a:r>
              <a:rPr lang="es-ES" sz="1000" i="1" spc="20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000" i="1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Caribe</a:t>
            </a:r>
            <a:r>
              <a:rPr lang="es-ES" sz="1000" i="1" spc="-255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000" i="1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2022:</a:t>
            </a:r>
            <a:r>
              <a:rPr lang="es-ES" sz="1000" i="1" spc="-85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000" i="1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hacia</a:t>
            </a:r>
            <a:r>
              <a:rPr lang="es-ES" sz="1000" i="1" spc="-80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000" i="1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una</a:t>
            </a:r>
            <a:r>
              <a:rPr lang="es-ES" sz="1000" i="1" spc="-80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000" i="1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mejor</a:t>
            </a:r>
            <a:r>
              <a:rPr lang="es-ES" sz="1000" i="1" spc="-80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000" i="1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asequibilidad</a:t>
            </a:r>
            <a:r>
              <a:rPr lang="es-ES" sz="1000" i="1" spc="-80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000" i="1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de</a:t>
            </a:r>
            <a:r>
              <a:rPr lang="es-ES" sz="1000" i="1" spc="-80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000" i="1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las</a:t>
            </a:r>
            <a:r>
              <a:rPr lang="es-ES" sz="1000" i="1" spc="-80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000" i="1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dietas</a:t>
            </a:r>
            <a:r>
              <a:rPr lang="es-ES" sz="1000" i="1" spc="-80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000" i="1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saludables.</a:t>
            </a:r>
            <a:r>
              <a:rPr lang="es-ES" sz="1000" i="1" spc="-85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0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Santiago</a:t>
            </a:r>
            <a:r>
              <a:rPr lang="es-ES" sz="1000" spc="-45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0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de</a:t>
            </a:r>
            <a:r>
              <a:rPr lang="es-ES" sz="1000" spc="-5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0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Chile.</a:t>
            </a:r>
            <a:r>
              <a:rPr lang="es-ES" sz="1000" spc="-85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000" u="sng" dirty="0">
                <a:solidFill>
                  <a:srgbClr val="205E9E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hlinkClick r:id="rId3"/>
              </a:rPr>
              <a:t>https://doi.org/10.4060/cc3859es</a:t>
            </a:r>
            <a:endParaRPr lang="es-GT" sz="1000" dirty="0">
              <a:effectLst/>
              <a:latin typeface="Tahoma" panose="020B0604030504040204" pitchFamily="34" charset="0"/>
              <a:ea typeface="Tahoma" panose="020B0604030504040204" pitchFamily="34" charset="0"/>
            </a:endParaRPr>
          </a:p>
          <a:p>
            <a:r>
              <a:rPr lang="es-ES" sz="1000" dirty="0"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 </a:t>
            </a:r>
            <a:endParaRPr lang="es-GT" sz="1000" dirty="0">
              <a:effectLst/>
              <a:latin typeface="Tahoma" panose="020B0604030504040204" pitchFamily="34" charset="0"/>
              <a:ea typeface="Tahoma" panose="020B0604030504040204" pitchFamily="34" charset="0"/>
            </a:endParaRPr>
          </a:p>
          <a:p>
            <a:endParaRPr lang="es-GT" sz="1000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2FA252A-4326-25D2-8050-A9014F3E0C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7520" y="4077027"/>
            <a:ext cx="1618701" cy="209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7212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01397AD0-60FC-423F-839D-8DB6CE832C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"/>
            <a:ext cx="12192000" cy="685443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BC350F3-4752-4818-9200-8736172E5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15034"/>
          </a:xfrm>
        </p:spPr>
        <p:txBody>
          <a:bodyPr>
            <a:noAutofit/>
          </a:bodyPr>
          <a:lstStyle/>
          <a:p>
            <a:r>
              <a:rPr lang="es-ES" sz="3200" dirty="0"/>
              <a:t>Prevalencia del retraso del crecimiento de niños y niñas menores de cinco años en América Latina y el Caribe por país</a:t>
            </a:r>
            <a:endParaRPr lang="es-EC" sz="3200" dirty="0"/>
          </a:p>
        </p:txBody>
      </p:sp>
      <p:pic>
        <p:nvPicPr>
          <p:cNvPr id="71" name="Marcador de contenido 70">
            <a:extLst>
              <a:ext uri="{FF2B5EF4-FFF2-40B4-BE49-F238E27FC236}">
                <a16:creationId xmlns:a16="http://schemas.microsoft.com/office/drawing/2014/main" id="{2638B93F-8222-13ED-598E-79AD91F7C5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09584" y="1280159"/>
            <a:ext cx="11772831" cy="4888357"/>
          </a:xfrm>
          <a:prstGeom prst="rect">
            <a:avLst/>
          </a:prstGeom>
        </p:spPr>
      </p:pic>
      <p:sp>
        <p:nvSpPr>
          <p:cNvPr id="72" name="CuadroTexto 71">
            <a:extLst>
              <a:ext uri="{FF2B5EF4-FFF2-40B4-BE49-F238E27FC236}">
                <a16:creationId xmlns:a16="http://schemas.microsoft.com/office/drawing/2014/main" id="{7B9FCF56-3112-66EF-7B0A-4BA2C82CEE8F}"/>
              </a:ext>
            </a:extLst>
          </p:cNvPr>
          <p:cNvSpPr txBox="1"/>
          <p:nvPr/>
        </p:nvSpPr>
        <p:spPr>
          <a:xfrm>
            <a:off x="2747135" y="6394550"/>
            <a:ext cx="8475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spc="-5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FUENTE:</a:t>
            </a:r>
            <a:r>
              <a:rPr lang="es-ES" sz="1200" spc="-45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spc="-5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UNICEF,</a:t>
            </a:r>
            <a:r>
              <a:rPr lang="es-ES" sz="1200" spc="-7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spc="-5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OMS</a:t>
            </a:r>
            <a:r>
              <a:rPr lang="es-ES" sz="1200" spc="-45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spc="-5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y</a:t>
            </a:r>
            <a:r>
              <a:rPr lang="es-ES" sz="1200" spc="-4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spc="-5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Banco</a:t>
            </a:r>
            <a:r>
              <a:rPr lang="es-ES" sz="1200" spc="-45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Mundial.</a:t>
            </a:r>
            <a:r>
              <a:rPr lang="es-ES" sz="1200" spc="-7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2021.</a:t>
            </a:r>
            <a:r>
              <a:rPr lang="es-ES" sz="1200" spc="-75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i="1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UNICEF-WHO-</a:t>
            </a:r>
            <a:r>
              <a:rPr lang="es-ES" sz="1200" i="1" dirty="0" err="1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World</a:t>
            </a:r>
            <a:r>
              <a:rPr lang="es-ES" sz="1200" i="1" spc="-70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i="1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Bank:</a:t>
            </a:r>
            <a:r>
              <a:rPr lang="es-ES" sz="1200" i="1" spc="-70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i="1" dirty="0" err="1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Joint</a:t>
            </a:r>
            <a:r>
              <a:rPr lang="es-ES" sz="1200" i="1" spc="-70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i="1" dirty="0" err="1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child</a:t>
            </a:r>
            <a:r>
              <a:rPr lang="es-ES" sz="1200" i="1" spc="-70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i="1" dirty="0" err="1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malnutrition</a:t>
            </a:r>
            <a:r>
              <a:rPr lang="es-ES" sz="1200" i="1" spc="-70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i="1" dirty="0" err="1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estimates</a:t>
            </a:r>
            <a:r>
              <a:rPr lang="es-ES" sz="1200" i="1" spc="-70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i="1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s-ES" sz="1200" i="1" spc="-70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i="1" dirty="0" err="1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Levels</a:t>
            </a:r>
            <a:r>
              <a:rPr lang="es-ES" sz="1200" i="1" spc="-65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i="1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es-ES" sz="1200" i="1" spc="-70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i="1" dirty="0" err="1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trends</a:t>
            </a:r>
            <a:r>
              <a:rPr lang="es-ES" sz="1200" i="1" spc="-70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i="1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(edición</a:t>
            </a:r>
            <a:r>
              <a:rPr lang="es-ES" sz="1200" i="1" spc="-70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i="1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</a:t>
            </a:r>
            <a:r>
              <a:rPr lang="es-ES" sz="1200" i="1" spc="-70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i="1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2021).</a:t>
            </a:r>
            <a:r>
              <a:rPr lang="es-ES" sz="1200" i="1" spc="-70" dirty="0">
                <a:solidFill>
                  <a:srgbClr val="231F20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(disponible</a:t>
            </a:r>
            <a:r>
              <a:rPr lang="es-ES" sz="1200" spc="-185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en:</a:t>
            </a:r>
            <a:r>
              <a:rPr lang="es-ES" sz="1200" spc="-55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1200" u="sng" dirty="0">
                <a:solidFill>
                  <a:srgbClr val="205E9E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hlinkClick r:id="rId5"/>
              </a:rPr>
              <a:t>https://data.unicef.org/resources/jme-report-2021</a:t>
            </a:r>
            <a:endParaRPr lang="es-GT" sz="1200" dirty="0"/>
          </a:p>
        </p:txBody>
      </p:sp>
    </p:spTree>
    <p:extLst>
      <p:ext uri="{BB962C8B-B14F-4D97-AF65-F5344CB8AC3E}">
        <p14:creationId xmlns:p14="http://schemas.microsoft.com/office/powerpoint/2010/main" val="40734314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01397AD0-60FC-423F-839D-8DB6CE832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"/>
            <a:ext cx="12192000" cy="685443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BC350F3-4752-4818-9200-8736172E5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Subalimentación e </a:t>
            </a:r>
            <a:r>
              <a:rPr lang="es-ES" dirty="0">
                <a:latin typeface="Tahoma" panose="020B0604030504040204" pitchFamily="34" charset="0"/>
                <a:ea typeface="Tahoma" panose="020B0604030504040204" pitchFamily="34" charset="0"/>
              </a:rPr>
              <a:t>Inseguridad alimentaria</a:t>
            </a:r>
            <a:endParaRPr lang="es-EC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57056BD-EE1C-4E86-8EFC-F6C9E568918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spcBef>
                <a:spcPts val="40"/>
              </a:spcBef>
              <a:buNone/>
            </a:pPr>
            <a:endParaRPr lang="es-GT" sz="2500" dirty="0">
              <a:effectLst/>
              <a:latin typeface="Tahoma" panose="020B0604030504040204" pitchFamily="34" charset="0"/>
              <a:ea typeface="Tahoma" panose="020B0604030504040204" pitchFamily="34" charset="0"/>
            </a:endParaRPr>
          </a:p>
          <a:p>
            <a:r>
              <a:rPr lang="es-ES" sz="2500" dirty="0">
                <a:solidFill>
                  <a:srgbClr val="231F2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En 2021, la inseguridad alimentaria afectaba al 40% de la población de América Latina y el Caribe, en comparación con la prevalencia mundial del 29,3%. </a:t>
            </a:r>
          </a:p>
          <a:p>
            <a:r>
              <a:rPr lang="es-ES" sz="2500" dirty="0">
                <a:solidFill>
                  <a:srgbClr val="231F2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Estas tendencias de inseguridad alimentaria se explican porque la región tiene el </a:t>
            </a:r>
            <a:r>
              <a:rPr lang="es-ES" sz="25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mayor nivel de desigualdad del mundo, sumado a que fue fuertemente impactada por la pandemia, la cual afectó desproporcionadamente a las mujeres</a:t>
            </a:r>
            <a:r>
              <a:rPr lang="es-ES" sz="2500" dirty="0">
                <a:solidFill>
                  <a:srgbClr val="231F2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.</a:t>
            </a:r>
          </a:p>
          <a:p>
            <a:pPr marL="0" indent="0">
              <a:buNone/>
            </a:pPr>
            <a:endParaRPr lang="es-GT" sz="2500" dirty="0">
              <a:solidFill>
                <a:srgbClr val="231F20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  <a:p>
            <a:pPr>
              <a:spcBef>
                <a:spcPts val="5"/>
              </a:spcBef>
            </a:pPr>
            <a:r>
              <a:rPr lang="es-ES" sz="25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Los</a:t>
            </a:r>
            <a:r>
              <a:rPr lang="es-ES" sz="2500" spc="18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25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gobiernos</a:t>
            </a:r>
            <a:r>
              <a:rPr lang="es-ES" sz="2500" spc="175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25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nacionales</a:t>
            </a:r>
            <a:r>
              <a:rPr lang="es-ES" sz="2500" spc="18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25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deben</a:t>
            </a:r>
            <a:r>
              <a:rPr lang="es-ES" sz="2500" spc="18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25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liderar</a:t>
            </a:r>
            <a:r>
              <a:rPr lang="es-ES" sz="2500" spc="5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25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la</a:t>
            </a:r>
            <a:r>
              <a:rPr lang="es-ES" sz="2500" spc="125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2500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transformación</a:t>
            </a:r>
            <a:r>
              <a:rPr lang="es-ES" sz="2500" spc="125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2500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de</a:t>
            </a:r>
            <a:r>
              <a:rPr lang="es-ES" sz="2500" spc="130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2500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los</a:t>
            </a:r>
            <a:r>
              <a:rPr lang="es-ES" sz="2500" spc="125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2500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sistemas</a:t>
            </a:r>
            <a:r>
              <a:rPr lang="es-ES" sz="2500" spc="125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2500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agroalimentarios</a:t>
            </a:r>
            <a:r>
              <a:rPr lang="es-ES" sz="2500" spc="130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2500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de</a:t>
            </a:r>
            <a:r>
              <a:rPr lang="es-ES" sz="2500" spc="125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2500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la</a:t>
            </a:r>
            <a:r>
              <a:rPr lang="es-ES" sz="2500" spc="130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2500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región,</a:t>
            </a:r>
            <a:r>
              <a:rPr lang="es-ES" sz="2500" spc="125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2500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promoviendo</a:t>
            </a:r>
            <a:r>
              <a:rPr lang="es-ES" sz="2500" spc="125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2500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y garantizando el acceso a dietas saludables para toda la población</a:t>
            </a:r>
            <a:r>
              <a:rPr lang="es-ES" sz="25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. </a:t>
            </a:r>
            <a:r>
              <a:rPr lang="es-ES" sz="2500" dirty="0"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 </a:t>
            </a:r>
          </a:p>
          <a:p>
            <a:pPr marL="0" indent="0">
              <a:spcBef>
                <a:spcPts val="5"/>
              </a:spcBef>
              <a:buNone/>
            </a:pPr>
            <a:r>
              <a:rPr lang="es-ES" sz="25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</a:p>
          <a:p>
            <a:pPr>
              <a:spcBef>
                <a:spcPts val="5"/>
              </a:spcBef>
            </a:pPr>
            <a:r>
              <a:rPr lang="es-ES" sz="2500" dirty="0">
                <a:solidFill>
                  <a:srgbClr val="231F2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Es necesario </a:t>
            </a:r>
            <a:r>
              <a:rPr lang="es-ES" sz="25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implementar</a:t>
            </a:r>
            <a:r>
              <a:rPr lang="es-ES" sz="2500" spc="165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25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políticas</a:t>
            </a:r>
            <a:r>
              <a:rPr lang="es-ES" sz="2500" spc="5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25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e inversiones que fomenten sistemas agroalimentarios eficientes, inclusivos, resilientes y</a:t>
            </a:r>
            <a:r>
              <a:rPr lang="es-ES" sz="2500" spc="5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s-ES" sz="2500" dirty="0">
                <a:solidFill>
                  <a:srgbClr val="231F2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sostenibles.</a:t>
            </a:r>
            <a:endParaRPr lang="es-EC" sz="500" dirty="0"/>
          </a:p>
        </p:txBody>
      </p:sp>
      <p:pic>
        <p:nvPicPr>
          <p:cNvPr id="4" name="Marcador de contenido 5">
            <a:extLst>
              <a:ext uri="{FF2B5EF4-FFF2-40B4-BE49-F238E27FC236}">
                <a16:creationId xmlns:a16="http://schemas.microsoft.com/office/drawing/2014/main" id="{CFA1F4A3-24D8-F6DB-7041-60BCE794625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r="2941"/>
          <a:stretch/>
        </p:blipFill>
        <p:spPr>
          <a:xfrm>
            <a:off x="6172200" y="1999316"/>
            <a:ext cx="5181600" cy="4003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469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01397AD0-60FC-423F-839D-8DB6CE832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"/>
            <a:ext cx="12192000" cy="685443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BC350F3-4752-4818-9200-8736172E5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GT" dirty="0"/>
              <a:t>Resumen de Incendios Forestales Ecuador </a:t>
            </a:r>
            <a:br>
              <a:rPr lang="es-GT" dirty="0"/>
            </a:br>
            <a:r>
              <a:rPr lang="es-GT" dirty="0"/>
              <a:t>1 de enero - 6 de junio 2024</a:t>
            </a:r>
            <a:endParaRPr lang="es-EC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B1788B49-CB35-8E4A-E1FD-75162006B0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11749" y="1840074"/>
            <a:ext cx="5968501" cy="4322439"/>
          </a:xfrm>
        </p:spPr>
      </p:pic>
    </p:spTree>
    <p:extLst>
      <p:ext uri="{BB962C8B-B14F-4D97-AF65-F5344CB8AC3E}">
        <p14:creationId xmlns:p14="http://schemas.microsoft.com/office/powerpoint/2010/main" val="150113871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730</TotalTime>
  <Words>2006</Words>
  <Application>Microsoft Office PowerPoint</Application>
  <PresentationFormat>Panorámica</PresentationFormat>
  <Paragraphs>122</Paragraphs>
  <Slides>28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7" baseType="lpstr">
      <vt:lpstr>Arial</vt:lpstr>
      <vt:lpstr>Calibri</vt:lpstr>
      <vt:lpstr>Calibri Light</vt:lpstr>
      <vt:lpstr>Century Gothic</vt:lpstr>
      <vt:lpstr>ProximaNova</vt:lpstr>
      <vt:lpstr>Tahoma</vt:lpstr>
      <vt:lpstr>Verdana</vt:lpstr>
      <vt:lpstr>Wingdings</vt:lpstr>
      <vt:lpstr>Tema de Office</vt:lpstr>
      <vt:lpstr>Incendios Forestales y Seguridad Alimentaria</vt:lpstr>
      <vt:lpstr>Objetivo 2 de Desarrollo Sostenible- Hambre Cero</vt:lpstr>
      <vt:lpstr>Escala de Seguridad Alimentaria</vt:lpstr>
      <vt:lpstr>Inseguridad alimentaria Ecuador 2014-2021</vt:lpstr>
      <vt:lpstr>% Prevalencia Subalimentación Ecuador</vt:lpstr>
      <vt:lpstr>Principales conclusiones del informe 2022</vt:lpstr>
      <vt:lpstr>Prevalencia del retraso del crecimiento de niños y niñas menores de cinco años en América Latina y el Caribe por país</vt:lpstr>
      <vt:lpstr>Subalimentación e Inseguridad alimentaria</vt:lpstr>
      <vt:lpstr>Resumen de Incendios Forestales Ecuador  1 de enero - 6 de junio 2024</vt:lpstr>
      <vt:lpstr>Causas de Incendios</vt:lpstr>
      <vt:lpstr>Impacto de los Incendios y la Seguridad Alimentaria</vt:lpstr>
      <vt:lpstr>Impacto de los Incendios y la Seguridad Alimentaria</vt:lpstr>
      <vt:lpstr>Planteamiento de soluciones –  Meta para el Objetivo 2 DS</vt:lpstr>
      <vt:lpstr>El sistema de suelo, agua y bosques </vt:lpstr>
      <vt:lpstr>Presentación de PowerPoint</vt:lpstr>
      <vt:lpstr>Apoyo a los agricultores para prácticas sostenibles</vt:lpstr>
      <vt:lpstr>¿Qué es la agroforestería -SAF-? </vt:lpstr>
      <vt:lpstr>Seguridad Alimentaria y SAF´s</vt:lpstr>
      <vt:lpstr>Seguridad Alimentaria y SAF´s</vt:lpstr>
      <vt:lpstr>SAF´s apoyan a mejorar el Consumo de Alimentos</vt:lpstr>
      <vt:lpstr>¿ Por qué los beneficios de SAF´s en la Seguridad Alimentaria?</vt:lpstr>
      <vt:lpstr>Beneficios de SAF´s</vt:lpstr>
      <vt:lpstr>Presentación de PowerPoint</vt:lpstr>
      <vt:lpstr>Arboles con cultivos perennes (Café – Ingas)</vt:lpstr>
      <vt:lpstr>Sistema silvopastoril (árboles – ganado)</vt:lpstr>
      <vt:lpstr>Cercos vivos: madrecacao, madriao, mata ratón o usar Leucaena que son plantas forrajeras</vt:lpstr>
      <vt:lpstr>Agro frutal Consumo de vitamina A del mango o vitamina C de cítricos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</dc:title>
  <dc:creator>Juan Francisco Neira</dc:creator>
  <cp:lastModifiedBy>Juan Francisco Neira</cp:lastModifiedBy>
  <cp:revision>82</cp:revision>
  <dcterms:created xsi:type="dcterms:W3CDTF">2024-06-05T21:17:35Z</dcterms:created>
  <dcterms:modified xsi:type="dcterms:W3CDTF">2024-06-18T18:05:41Z</dcterms:modified>
</cp:coreProperties>
</file>