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2" r:id="rId6"/>
    <p:sldId id="291" r:id="rId7"/>
    <p:sldId id="293" r:id="rId8"/>
    <p:sldId id="296" r:id="rId9"/>
    <p:sldId id="295" r:id="rId10"/>
    <p:sldId id="279" r:id="rId11"/>
    <p:sldId id="258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1A536-B140-4D17-8812-5CDF219A0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FB7123-5FB6-4888-A105-39353050C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7FA17-FCBF-4DFE-94C9-744A0F5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A4FAE-4674-453A-9615-4A71D944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04302-8C95-43B5-ACF6-413FA570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79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D0E-8E56-438C-8DD0-50231C70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A81105-C78A-401A-84EB-F1FF5186D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18689-C758-4E2E-8660-F59E6FB1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3954F-0BCD-4D54-BA71-B01B0AF1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EBCBA-51E4-460A-B1C0-4C2C8C2A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57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5A0102-6B20-4B19-BE8F-713AF72E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FF235C-181F-4D18-9631-589C39A43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53EE9-9A00-496D-9F1A-5AB2FE55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88212-52F1-4DD9-A4EF-5A5F0C35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3BC2DE-2589-40BF-9874-948BBE3D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88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449F4-E95A-4B23-AEE7-B4BCF0CA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D9CAB-BDA3-4E9C-A3F5-30E91DA4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846CE-6EED-412E-9B7B-F6D96F8C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B5576-55E1-49A3-AF41-56511525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CFF06B-2983-414B-8C36-FE3A825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66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EB09C-3929-4D21-B907-40D3E3DC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642DE-69B0-4197-A36C-06CCEF17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9279B7-EDAE-468C-A31A-BA111A25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02953-A1AA-4F21-9016-90B030F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FA257B-A662-4648-9A3F-DF739D31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3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0CF7A-737B-4502-AF1A-E85E4FD7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8DE28-2DCA-4946-A4EF-E23175D5C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E8796C-47B8-4265-BF82-3BF3FD08A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51F9A3-7D37-4A15-9048-EADF222E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B1E29-FF90-4D40-8F18-48D5FC39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210912-F964-4CF4-8BBA-328639F2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6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7ED01-F099-4CBC-BD5D-BAD4F6A1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9C217-A585-4382-BE4B-182203F77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B4D4B9-4572-44FF-BABD-BE9BCEF2F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D88AD6-1AB6-4D93-B94D-F9C082A2B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03F77-3A38-457D-A79E-42040864D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255A3C-489C-4F05-8ED4-CE6E853D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FA7D93-725B-4B36-B7CB-037AD4C5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D59C54-0B5B-4F0C-AD05-8436ACF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17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6EB53-DFCC-492D-8F32-06828839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FF46CB-562A-4878-81E5-BC7EE97E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81563-3870-49F3-8C4B-EC040E38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1C9A97-486E-4E58-A849-59FCDCE7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63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C779CC-4C5F-4A37-B60B-1D44E8EA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027B88-9D21-42AD-970E-6572061E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64BD9B-016D-43AC-87BD-9C14AA6C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1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5B74C-4C5E-4106-9BB4-715EAF18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34FAF-AA72-4ABB-8028-D4D829C0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8AB3AE-51C7-4920-B86E-01A1B716C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0DE7B4-CB6D-425E-BFA4-9E3B51D9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3F9776-77A2-4F7B-9838-8C971B3E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BD157-C30B-4C4E-B1AE-6C938F1D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96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920F1-3639-42A7-8DDC-6F10B470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E1CCEF-2035-412B-B0D6-48F0B778E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EDAC1B-BEBF-4F0B-B426-260695197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14BFBE-2DBA-4B14-8A65-0473A8E5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77DC4-D094-4512-B4CA-D673D17A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6465DD-3E45-4DF8-BB9F-FE5B615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92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3D7072-7422-4505-89C7-43AF087F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597000-D04C-48C5-ABEF-810AF85F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F26A9-CBFE-42EE-B097-47979D812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1B2F-6DA6-4E2B-A57B-F6EDC5D86427}" type="datetimeFigureOut">
              <a:rPr lang="es-EC" smtClean="0"/>
              <a:t>17/6/2024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18B18-2BDB-4C6E-9950-213882B4E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537D1-0B87-4F57-8281-54812716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AE97-CDB7-49E7-A085-18ADC84C19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184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315C0C-DCCF-4A0F-9603-AFED2D21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A2D161D-5578-40CE-B1A4-0AEBC7AA6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342" y="5446205"/>
            <a:ext cx="7620000" cy="703801"/>
          </a:xfrm>
        </p:spPr>
        <p:txBody>
          <a:bodyPr>
            <a:normAutofit lnSpcReduction="10000"/>
          </a:bodyPr>
          <a:lstStyle/>
          <a:p>
            <a:r>
              <a:rPr lang="es-EC" dirty="0"/>
              <a:t>MIGUEL CASTILLO S. LABORATORIO DE INCENDIOS FORESTALES. UNIVERSIDAD DE CHILE.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A054510-7A5E-C2A6-CA87-7379A105E416}"/>
              </a:ext>
            </a:extLst>
          </p:cNvPr>
          <p:cNvSpPr txBox="1">
            <a:spLocks/>
          </p:cNvSpPr>
          <p:nvPr/>
        </p:nvSpPr>
        <p:spPr>
          <a:xfrm>
            <a:off x="4556342" y="1784412"/>
            <a:ext cx="7259958" cy="3530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Planes de </a:t>
            </a:r>
            <a:r>
              <a:rPr lang="en-US" dirty="0" err="1"/>
              <a:t>Manejo</a:t>
            </a:r>
            <a:r>
              <a:rPr lang="en-US" dirty="0"/>
              <a:t> del Fuego </a:t>
            </a:r>
            <a:r>
              <a:rPr lang="en-US" dirty="0" err="1"/>
              <a:t>en</a:t>
            </a:r>
            <a:r>
              <a:rPr lang="en-US" dirty="0"/>
              <a:t> América del Sur. </a:t>
            </a:r>
            <a:r>
              <a:rPr lang="en-US" dirty="0" err="1"/>
              <a:t>Retos</a:t>
            </a:r>
            <a:r>
              <a:rPr lang="en-US" dirty="0"/>
              <a:t> y </a:t>
            </a:r>
            <a:r>
              <a:rPr lang="en-US" dirty="0" err="1"/>
              <a:t>lecciones</a:t>
            </a:r>
            <a:r>
              <a:rPr lang="en-US" dirty="0"/>
              <a:t> </a:t>
            </a:r>
            <a:r>
              <a:rPr lang="en-US" dirty="0" err="1"/>
              <a:t>aprendidas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53682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B644BB-0C72-8293-7AE6-41FC7FE0B791}"/>
              </a:ext>
            </a:extLst>
          </p:cNvPr>
          <p:cNvSpPr txBox="1"/>
          <p:nvPr/>
        </p:nvSpPr>
        <p:spPr>
          <a:xfrm>
            <a:off x="683579" y="798545"/>
            <a:ext cx="957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/>
              <a:t>Recomendaciones desde la Academia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D3CB8A-1F1A-0291-123A-281B294975E8}"/>
              </a:ext>
            </a:extLst>
          </p:cNvPr>
          <p:cNvSpPr txBox="1"/>
          <p:nvPr/>
        </p:nvSpPr>
        <p:spPr>
          <a:xfrm>
            <a:off x="355109" y="1751617"/>
            <a:ext cx="11274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b="1" i="1" dirty="0">
                <a:solidFill>
                  <a:srgbClr val="0000FF"/>
                </a:solidFill>
              </a:rPr>
              <a:t>Publicar lo que se sabe</a:t>
            </a:r>
            <a:r>
              <a:rPr lang="es-CL" sz="2400" dirty="0"/>
              <a:t>, no importa en qué medios (revistas científicas, manuales, informes, guías). Mucho material de gran valor se pierde simplemente porque no fue difundido, o porque sus mentores no traspasaron el conocimiento a las generaciones más jóvenes..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D8435D-B5B0-377F-2989-086C70F9D77C}"/>
              </a:ext>
            </a:extLst>
          </p:cNvPr>
          <p:cNvSpPr txBox="1"/>
          <p:nvPr/>
        </p:nvSpPr>
        <p:spPr>
          <a:xfrm>
            <a:off x="355107" y="3327914"/>
            <a:ext cx="1127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Desde el punto de vista de </a:t>
            </a:r>
            <a:r>
              <a:rPr lang="es-CL" sz="2400" b="1" i="1" dirty="0">
                <a:solidFill>
                  <a:srgbClr val="0000FF"/>
                </a:solidFill>
              </a:rPr>
              <a:t>avanzar en el conocimiento de bomberos</a:t>
            </a:r>
            <a:r>
              <a:rPr lang="es-CL" sz="2400" dirty="0"/>
              <a:t>: terminar lo que se inicia, perseverar. Mensaje para los más jóvenes. Si es posible, seguir estudiando.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7BFB1C-B8ED-15B6-DAC7-5A6A04E54DC4}"/>
              </a:ext>
            </a:extLst>
          </p:cNvPr>
          <p:cNvSpPr txBox="1"/>
          <p:nvPr/>
        </p:nvSpPr>
        <p:spPr>
          <a:xfrm>
            <a:off x="355108" y="4428344"/>
            <a:ext cx="11274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Capacitación, entrenamiento y certificación. </a:t>
            </a:r>
            <a:r>
              <a:rPr lang="es-CL" sz="2400" b="1" i="1" dirty="0">
                <a:solidFill>
                  <a:srgbClr val="0000FF"/>
                </a:solidFill>
              </a:rPr>
              <a:t>Un ciclo que no debe parar</a:t>
            </a:r>
            <a:r>
              <a:rPr lang="es-CL" sz="2400" dirty="0"/>
              <a:t>, especialmente en los tiempos presentes en el ámbito de incendios (estructurales y forestales), seguridad pública, y colaboración internacional.</a:t>
            </a:r>
          </a:p>
        </p:txBody>
      </p:sp>
      <p:pic>
        <p:nvPicPr>
          <p:cNvPr id="7" name="Gráfico 6" descr="Aula de clases con relleno sólido">
            <a:extLst>
              <a:ext uri="{FF2B5EF4-FFF2-40B4-BE49-F238E27FC236}">
                <a16:creationId xmlns:a16="http://schemas.microsoft.com/office/drawing/2014/main" id="{3FC52712-361F-5A65-7BD6-B248E4876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107" y="6029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835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FC8E15-790E-4901-8F92-E1965BD4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7703F-7B38-4212-B408-BB663706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1700"/>
            <a:ext cx="10515600" cy="1185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>
                <a:solidFill>
                  <a:schemeClr val="bg1"/>
                </a:solidFill>
              </a:rPr>
              <a:t>Nombres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bg1"/>
                </a:solidFill>
              </a:rPr>
              <a:t>Correo</a:t>
            </a:r>
          </a:p>
          <a:p>
            <a:pPr marL="0" indent="0" algn="ctr">
              <a:buNone/>
            </a:pPr>
            <a:r>
              <a:rPr lang="es-ES" sz="2000">
                <a:solidFill>
                  <a:schemeClr val="bg1"/>
                </a:solidFill>
              </a:rPr>
              <a:t>N</a:t>
            </a:r>
            <a:r>
              <a:rPr lang="es-EC" sz="2000">
                <a:solidFill>
                  <a:schemeClr val="bg1"/>
                </a:solidFill>
              </a:rPr>
              <a:t>ú</a:t>
            </a:r>
            <a:r>
              <a:rPr lang="es-ES" sz="2000" dirty="0">
                <a:solidFill>
                  <a:schemeClr val="bg1"/>
                </a:solidFill>
              </a:rPr>
              <a:t>mero de contacto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5660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C350F3-4752-4818-9200-8736172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Planes de Manejo del Fuego. </a:t>
            </a:r>
            <a:br>
              <a:rPr lang="es-EC" sz="3600" b="1" dirty="0"/>
            </a:br>
            <a:r>
              <a:rPr lang="es-EC" sz="3600" b="1" dirty="0"/>
              <a:t>Distintas definiciones y puntos de encuentro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056BD-EE1C-4E86-8EFC-F6C9E568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16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Acciones sostenidas en el control y liquidación de emergencias por incendios forestales, bajo </a:t>
            </a:r>
            <a:r>
              <a:rPr lang="es-CL" b="1" i="1" dirty="0">
                <a:solidFill>
                  <a:srgbClr val="0000FF"/>
                </a:solidFill>
              </a:rPr>
              <a:t>lineamientos estandarizados </a:t>
            </a:r>
            <a:r>
              <a:rPr lang="es-CL" dirty="0"/>
              <a:t>y </a:t>
            </a:r>
            <a:r>
              <a:rPr lang="es-CL" b="1" i="1" dirty="0">
                <a:solidFill>
                  <a:srgbClr val="0000FF"/>
                </a:solidFill>
              </a:rPr>
              <a:t>protocolos establecidos</a:t>
            </a:r>
            <a:r>
              <a:rPr lang="es-CL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Su estructura se orienta a la </a:t>
            </a:r>
            <a:r>
              <a:rPr lang="es-CL" b="1" i="1" dirty="0">
                <a:solidFill>
                  <a:srgbClr val="0000FF"/>
                </a:solidFill>
              </a:rPr>
              <a:t>atención de incendios rurales</a:t>
            </a:r>
            <a:r>
              <a:rPr lang="es-CL" dirty="0"/>
              <a:t> y forestales, priorizando los parques provinciales, áreas naturales protegidas </a:t>
            </a:r>
            <a:r>
              <a:rPr lang="es-CL" b="1" i="1" dirty="0">
                <a:solidFill>
                  <a:srgbClr val="FF0000"/>
                </a:solidFill>
              </a:rPr>
              <a:t>y con cada vez más énfasis</a:t>
            </a:r>
            <a:r>
              <a:rPr lang="es-CL" b="1" i="1" dirty="0">
                <a:solidFill>
                  <a:srgbClr val="0000FF"/>
                </a:solidFill>
              </a:rPr>
              <a:t>, todo lo que esté relacionado en materia de incendios de interfaz</a:t>
            </a:r>
            <a:r>
              <a:rPr lang="es-CL" dirty="0"/>
              <a:t>. De acuerdo a la magnitud del incendio el equipo de trabajo comprende a todas las entidades del Sistema de Protección de cada país.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229950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056BD-EE1C-4E86-8EFC-F6C9E568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1695"/>
          </a:xfrm>
        </p:spPr>
        <p:txBody>
          <a:bodyPr>
            <a:normAutofit/>
          </a:bodyPr>
          <a:lstStyle/>
          <a:p>
            <a:r>
              <a:rPr lang="es-CL" dirty="0"/>
              <a:t>Un plan de Manejo del Fuego también </a:t>
            </a:r>
            <a:r>
              <a:rPr lang="es-CL" u="sng" dirty="0">
                <a:solidFill>
                  <a:srgbClr val="FF0000"/>
                </a:solidFill>
              </a:rPr>
              <a:t>debe considerar</a:t>
            </a: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b="1" i="1" dirty="0">
                <a:solidFill>
                  <a:srgbClr val="0000FF"/>
                </a:solidFill>
              </a:rPr>
              <a:t>factores de oferta </a:t>
            </a:r>
            <a:r>
              <a:rPr lang="es-CL" dirty="0"/>
              <a:t>y </a:t>
            </a:r>
            <a:r>
              <a:rPr lang="es-CL" b="1" i="1" dirty="0">
                <a:solidFill>
                  <a:srgbClr val="0000FF"/>
                </a:solidFill>
              </a:rPr>
              <a:t>demanda en protección</a:t>
            </a:r>
            <a:r>
              <a:rPr lang="es-CL" dirty="0"/>
              <a:t>. Responde ciertamente a aspectos de política pública y mecanismos de regulación en las acciones para terrenos públicos, privados y áreas silvestres protegidas.</a:t>
            </a:r>
          </a:p>
          <a:p>
            <a:r>
              <a:rPr lang="es-CL" dirty="0"/>
              <a:t>Los planes dependen en muchos casos de la </a:t>
            </a:r>
            <a:r>
              <a:rPr lang="es-CL" b="1" i="1" dirty="0">
                <a:solidFill>
                  <a:srgbClr val="0000FF"/>
                </a:solidFill>
              </a:rPr>
              <a:t>sostenibilidad en las políticas públicas</a:t>
            </a:r>
            <a:r>
              <a:rPr lang="es-CL" dirty="0"/>
              <a:t> y en los énfasis que otorgan los gobiernos a fortalecer o disminuir las coberturas en los planes de protección.</a:t>
            </a:r>
            <a:endParaRPr lang="es-EC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D7999F4-D3DF-0A25-814D-9C2CB4AB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Planes de Manejo del Fuego. </a:t>
            </a:r>
            <a:br>
              <a:rPr lang="es-EC" sz="3600" b="1" dirty="0"/>
            </a:br>
            <a:r>
              <a:rPr lang="es-EC" sz="3600" b="1" dirty="0"/>
              <a:t>Distintas definiciones y puntos de encuentro</a:t>
            </a:r>
          </a:p>
        </p:txBody>
      </p:sp>
    </p:spTree>
    <p:extLst>
      <p:ext uri="{BB962C8B-B14F-4D97-AF65-F5344CB8AC3E}">
        <p14:creationId xmlns:p14="http://schemas.microsoft.com/office/powerpoint/2010/main" val="175629769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C976B6-E2A7-1B9C-897F-BB97A590C38E}"/>
              </a:ext>
            </a:extLst>
          </p:cNvPr>
          <p:cNvSpPr txBox="1"/>
          <p:nvPr/>
        </p:nvSpPr>
        <p:spPr>
          <a:xfrm>
            <a:off x="275208" y="1029810"/>
            <a:ext cx="3471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+mj-lt"/>
                <a:ea typeface="+mj-ea"/>
                <a:cs typeface="+mj-cs"/>
              </a:rPr>
              <a:t>Contenidos ideales en un Plan de Manejo del Fuego, con miras al logro de un </a:t>
            </a:r>
            <a:r>
              <a:rPr lang="es-CL" sz="2800" b="1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MIF</a:t>
            </a:r>
            <a:r>
              <a:rPr lang="es-CL" sz="2800" b="1" dirty="0"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9046D9-F244-21AE-0710-FE8DA2F07515}"/>
              </a:ext>
            </a:extLst>
          </p:cNvPr>
          <p:cNvSpPr txBox="1"/>
          <p:nvPr/>
        </p:nvSpPr>
        <p:spPr>
          <a:xfrm>
            <a:off x="1019422" y="4011911"/>
            <a:ext cx="2302336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400" b="1"/>
            </a:lvl1pPr>
          </a:lstStyle>
          <a:p>
            <a:r>
              <a:rPr lang="es-CL" dirty="0"/>
              <a:t>CONOCIMIENTO DEL FUEGO  Y ORGANIZACIÓN DEL MANEJO DEL FUEGO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72E5AE-8063-F5EB-B2E1-93D41AA5433D}"/>
              </a:ext>
            </a:extLst>
          </p:cNvPr>
          <p:cNvSpPr txBox="1"/>
          <p:nvPr/>
        </p:nvSpPr>
        <p:spPr>
          <a:xfrm>
            <a:off x="10054835" y="3287618"/>
            <a:ext cx="2009238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GOBIERNO Y ORGANIZACIONES ESTATALES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6D6CC9AC-81BC-3CDB-2886-743E8ECF1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 r="22379"/>
          <a:stretch/>
        </p:blipFill>
        <p:spPr>
          <a:xfrm>
            <a:off x="3907307" y="595513"/>
            <a:ext cx="5791545" cy="5666973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5C61AE4-A144-531D-9A99-7B98CD07392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321758" y="4381243"/>
            <a:ext cx="58554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6A4B115-5132-5577-CD8F-C7BED60F0DCC}"/>
              </a:ext>
            </a:extLst>
          </p:cNvPr>
          <p:cNvCxnSpPr>
            <a:cxnSpLocks/>
          </p:cNvCxnSpPr>
          <p:nvPr/>
        </p:nvCxnSpPr>
        <p:spPr>
          <a:xfrm flipH="1">
            <a:off x="9560490" y="3656950"/>
            <a:ext cx="49434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1D3074-A816-B12D-8ABC-706DC4C3CAD3}"/>
              </a:ext>
            </a:extLst>
          </p:cNvPr>
          <p:cNvSpPr txBox="1"/>
          <p:nvPr/>
        </p:nvSpPr>
        <p:spPr>
          <a:xfrm>
            <a:off x="4032029" y="6456778"/>
            <a:ext cx="5666823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Diagrama conceptual de elaboración propia y adaptado de UNEP (2022) </a:t>
            </a:r>
            <a:endParaRPr lang="es-CL" sz="800" b="1" dirty="0"/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2761E915-E2DC-61DF-125A-4418CFE72E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>
          <a:xfrm>
            <a:off x="9698852" y="544762"/>
            <a:ext cx="2288379" cy="25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582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53B29AE7-D8B7-CCBE-EE14-743D73F2F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t="1482" r="19270" b="1460"/>
          <a:stretch/>
        </p:blipFill>
        <p:spPr bwMode="auto">
          <a:xfrm>
            <a:off x="4329590" y="488273"/>
            <a:ext cx="6412391" cy="57172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8936D6-63D1-6256-81B3-21E578BFDFBD}"/>
              </a:ext>
            </a:extLst>
          </p:cNvPr>
          <p:cNvSpPr txBox="1"/>
          <p:nvPr/>
        </p:nvSpPr>
        <p:spPr>
          <a:xfrm>
            <a:off x="275208" y="1029810"/>
            <a:ext cx="3471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+mj-lt"/>
                <a:ea typeface="+mj-ea"/>
                <a:cs typeface="+mj-cs"/>
              </a:rPr>
              <a:t>Contenidos ideales en un Plan de Manejo del Fuego, con miras al logro de un MIF.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71D67F-B330-987D-C4B5-8AD5A445AC2A}"/>
              </a:ext>
            </a:extLst>
          </p:cNvPr>
          <p:cNvSpPr txBox="1"/>
          <p:nvPr/>
        </p:nvSpPr>
        <p:spPr>
          <a:xfrm>
            <a:off x="4954601" y="6430371"/>
            <a:ext cx="5162367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1100" b="1" dirty="0">
                <a:latin typeface="Arial" panose="020B0604020202020204" pitchFamily="34" charset="0"/>
              </a:rPr>
              <a:t>Fuente: Diagrama modificado de Myers (2006).</a:t>
            </a:r>
            <a:endParaRPr lang="es-CL" sz="11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579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B644BB-0C72-8293-7AE6-41FC7FE0B791}"/>
              </a:ext>
            </a:extLst>
          </p:cNvPr>
          <p:cNvSpPr txBox="1"/>
          <p:nvPr/>
        </p:nvSpPr>
        <p:spPr>
          <a:xfrm>
            <a:off x="550415" y="1109990"/>
            <a:ext cx="964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/>
              <a:t>Temas necesarios para un MIF, con aporte de la academia...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D3CB8A-1F1A-0291-123A-281B294975E8}"/>
              </a:ext>
            </a:extLst>
          </p:cNvPr>
          <p:cNvSpPr txBox="1"/>
          <p:nvPr/>
        </p:nvSpPr>
        <p:spPr>
          <a:xfrm>
            <a:off x="426129" y="2116740"/>
            <a:ext cx="106620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Sistemas de Pronósticos: revisión, actualización, validación, difusión, extensión a la región, aplicación en MIF como herramienta para respuesta oportuna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Redes de colaboración local para primera respuesta (capacitación y extensión)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Simulación del comportamiento del fuego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Certificación de competencias con soporte académico y homologación para aplicabilidad entre países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400" dirty="0"/>
              <a:t>Avanzar en el conocimiento de modelos de combustibles en cada país</a:t>
            </a:r>
          </a:p>
        </p:txBody>
      </p:sp>
      <p:pic>
        <p:nvPicPr>
          <p:cNvPr id="7" name="Gráfico 6" descr="Aula de clases con relleno sólido">
            <a:extLst>
              <a:ext uri="{FF2B5EF4-FFF2-40B4-BE49-F238E27FC236}">
                <a16:creationId xmlns:a16="http://schemas.microsoft.com/office/drawing/2014/main" id="{3FC52712-361F-5A65-7BD6-B248E4876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736" y="91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3106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7B455F-5A5B-43DD-1B35-4EFD2CFFE69B}"/>
              </a:ext>
            </a:extLst>
          </p:cNvPr>
          <p:cNvSpPr txBox="1"/>
          <p:nvPr/>
        </p:nvSpPr>
        <p:spPr>
          <a:xfrm>
            <a:off x="470517" y="2024390"/>
            <a:ext cx="114965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Enseñanza de tópicos avanzados en comportamiento del fuego, en contexto actual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Revisión al </a:t>
            </a:r>
            <a:r>
              <a:rPr lang="es-CL" sz="2400" dirty="0" err="1"/>
              <a:t>triage</a:t>
            </a:r>
            <a:r>
              <a:rPr lang="es-CL" sz="2400" dirty="0"/>
              <a:t> estructural y vínculo con estándares y normativas de construcción, densidad, localización y accesibilidad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Enseñanza en fortalecimiento de infraestructura preparada para multi ocurrencia y multi demanda.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Redes de abastecimiento para evitar quiebres de stock (modelos de optimización)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Planes de </a:t>
            </a:r>
            <a:r>
              <a:rPr lang="es-CL" sz="2400" dirty="0" err="1"/>
              <a:t>preataque</a:t>
            </a:r>
            <a:r>
              <a:rPr lang="es-CL" sz="2400" dirty="0"/>
              <a:t> en zonas de interfaz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Manejo local en situaciones de estrés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Organización para el combate y revisión de estándares de seguridad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Vías y mecanismos de evacuación, sistemas de alerta, refugios y sus condiciones locales</a:t>
            </a:r>
          </a:p>
          <a:p>
            <a:pPr algn="just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3733A6-EDE5-3AEE-EC0E-65AFA06FA30C}"/>
              </a:ext>
            </a:extLst>
          </p:cNvPr>
          <p:cNvSpPr txBox="1"/>
          <p:nvPr/>
        </p:nvSpPr>
        <p:spPr>
          <a:xfrm>
            <a:off x="550415" y="1109990"/>
            <a:ext cx="964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/>
              <a:t>Temas necesarios para un MIF, con aporte de la academia...</a:t>
            </a:r>
          </a:p>
        </p:txBody>
      </p:sp>
      <p:pic>
        <p:nvPicPr>
          <p:cNvPr id="6" name="Gráfico 5" descr="Aula de clases con relleno sólido">
            <a:extLst>
              <a:ext uri="{FF2B5EF4-FFF2-40B4-BE49-F238E27FC236}">
                <a16:creationId xmlns:a16="http://schemas.microsoft.com/office/drawing/2014/main" id="{12DD9C0E-96FA-C899-B193-0D576FFD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736" y="91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0073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7B455F-5A5B-43DD-1B35-4EFD2CFFE69B}"/>
              </a:ext>
            </a:extLst>
          </p:cNvPr>
          <p:cNvSpPr txBox="1"/>
          <p:nvPr/>
        </p:nvSpPr>
        <p:spPr>
          <a:xfrm>
            <a:off x="695418" y="2306613"/>
            <a:ext cx="1149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Preparación de la interfaz y su capacidad estructural ante creciente demanda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Gestión del territorio: planes de protección con variable económica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Incendio Forestal versus problemas de seguridad y orden público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Soporte a la articulación entre instituciones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Zonificar el riesgo de incendios forestales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Zonificar el peligro de incendios forestales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3733A6-EDE5-3AEE-EC0E-65AFA06FA30C}"/>
              </a:ext>
            </a:extLst>
          </p:cNvPr>
          <p:cNvSpPr txBox="1"/>
          <p:nvPr/>
        </p:nvSpPr>
        <p:spPr>
          <a:xfrm>
            <a:off x="550415" y="1109990"/>
            <a:ext cx="964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/>
              <a:t>Temas necesarios para un MIF, con aporte de la academia...</a:t>
            </a:r>
          </a:p>
        </p:txBody>
      </p:sp>
      <p:pic>
        <p:nvPicPr>
          <p:cNvPr id="6" name="Gráfico 5" descr="Aula de clases con relleno sólido">
            <a:extLst>
              <a:ext uri="{FF2B5EF4-FFF2-40B4-BE49-F238E27FC236}">
                <a16:creationId xmlns:a16="http://schemas.microsoft.com/office/drawing/2014/main" id="{12DD9C0E-96FA-C899-B193-0D576FFD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736" y="91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744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97AD0-60FC-423F-839D-8DB6CE83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0C6832-0700-8DFF-E788-BFD9C9473517}"/>
              </a:ext>
            </a:extLst>
          </p:cNvPr>
          <p:cNvSpPr txBox="1"/>
          <p:nvPr/>
        </p:nvSpPr>
        <p:spPr>
          <a:xfrm>
            <a:off x="550415" y="1109990"/>
            <a:ext cx="964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/>
              <a:t>Temas necesarios para un MIF, con aporte de la academia...</a:t>
            </a:r>
          </a:p>
        </p:txBody>
      </p:sp>
      <p:pic>
        <p:nvPicPr>
          <p:cNvPr id="5" name="Gráfico 4" descr="Aula de clases con relleno sólido">
            <a:extLst>
              <a:ext uri="{FF2B5EF4-FFF2-40B4-BE49-F238E27FC236}">
                <a16:creationId xmlns:a16="http://schemas.microsoft.com/office/drawing/2014/main" id="{4C8264FE-328F-2639-31C4-6754B2950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736" y="914400"/>
            <a:ext cx="914400" cy="9144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1EE7F76-7775-CE86-CF4A-754701C3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737621"/>
            <a:ext cx="10515600" cy="38641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L" sz="18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Revisión de estándares en Silvicultura preventiva. Integración comunitaria con etnias indígenas y comunidades rurales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Enseñanza a fondo sobre tratamiento de quemas prescritas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La protección colectiva: ámbito estatal, ámbito privado, protección por conglomerados (ser un buen vecino)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Trabajar sobre el abandono y gestión de la basura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Agroforestería sostenible y los incendios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CL" sz="2400" dirty="0"/>
              <a:t>Adaptación de leyes y reglamentos a la realidad de las comunidades que usan el fuego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22450994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738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Planes de Manejo del Fuego.  Distintas definiciones y puntos de encuentro</vt:lpstr>
      <vt:lpstr>Planes de Manejo del Fuego.  Distintas definiciones y puntos de encuentro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Juan Francisco Neira</dc:creator>
  <cp:lastModifiedBy>Miguel</cp:lastModifiedBy>
  <cp:revision>55</cp:revision>
  <dcterms:created xsi:type="dcterms:W3CDTF">2024-06-05T21:17:35Z</dcterms:created>
  <dcterms:modified xsi:type="dcterms:W3CDTF">2024-06-18T06:05:38Z</dcterms:modified>
</cp:coreProperties>
</file>