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58" r:id="rId15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reneb" initials="I" lastIdx="1" clrIdx="0">
    <p:extLst>
      <p:ext uri="{19B8F6BF-5375-455C-9EA6-DF929625EA0E}">
        <p15:presenceInfo xmlns:p15="http://schemas.microsoft.com/office/powerpoint/2012/main" userId="Ireneb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2" d="100"/>
          <a:sy n="72" d="100"/>
        </p:scale>
        <p:origin x="5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81A536-B140-4D17-8812-5CDF219A0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0FB7123-5FB6-4888-A105-39353050CE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37FA17-FCBF-4DFE-94C9-744A0F592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1B2F-6DA6-4E2B-A57B-F6EDC5D86427}" type="datetimeFigureOut">
              <a:rPr lang="es-EC" smtClean="0"/>
              <a:t>14/6/2024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AA4FAE-4674-453A-9615-4A71D944F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D04302-8C95-43B5-ACF6-413FA5704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AE97-CDB7-49E7-A085-18ADC84C1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2797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A16D0E-8E56-438C-8DD0-50231C70B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EA81105-C78A-401A-84EB-F1FF5186DC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6718689-C758-4E2E-8660-F59E6FB1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1B2F-6DA6-4E2B-A57B-F6EDC5D86427}" type="datetimeFigureOut">
              <a:rPr lang="es-EC" smtClean="0"/>
              <a:t>14/6/2024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A3954F-0BCD-4D54-BA71-B01B0AF1D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FEBCBA-51E4-460A-B1C0-4C2C8C2A6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AE97-CDB7-49E7-A085-18ADC84C1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70578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B5A0102-6B20-4B19-BE8F-713AF72E78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BFF235C-181F-4D18-9631-589C39A43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653EE9-9A00-496D-9F1A-5AB2FE557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1B2F-6DA6-4E2B-A57B-F6EDC5D86427}" type="datetimeFigureOut">
              <a:rPr lang="es-EC" smtClean="0"/>
              <a:t>14/6/2024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088212-52F1-4DD9-A4EF-5A5F0C35E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3BC2DE-2589-40BF-9874-948BBE3DB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AE97-CDB7-49E7-A085-18ADC84C1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28842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A449F4-E95A-4B23-AEE7-B4BCF0CA5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8D9CAB-BDA3-4E9C-A3F5-30E91DA48D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B846CE-6EED-412E-9B7B-F6D96F8CD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1B2F-6DA6-4E2B-A57B-F6EDC5D86427}" type="datetimeFigureOut">
              <a:rPr lang="es-EC" smtClean="0"/>
              <a:t>14/6/2024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2B5576-55E1-49A3-AF41-56511525D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CFF06B-2983-414B-8C36-FE3A825ED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AE97-CDB7-49E7-A085-18ADC84C1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69664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EEB09C-3929-4D21-B907-40D3E3DC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F9642DE-69B0-4197-A36C-06CCEF1744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9279B7-EDAE-468C-A31A-BA111A255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1B2F-6DA6-4E2B-A57B-F6EDC5D86427}" type="datetimeFigureOut">
              <a:rPr lang="es-EC" smtClean="0"/>
              <a:t>14/6/2024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402953-A1AA-4F21-9016-90B030F51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FA257B-A662-4648-9A3F-DF739D31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AE97-CDB7-49E7-A085-18ADC84C1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43087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E0CF7A-737B-4502-AF1A-E85E4FD72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A8DE28-2DCA-4946-A4EF-E23175D5C5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2E8796C-47B8-4265-BF82-3BF3FD08A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D51F9A3-7D37-4A15-9048-EADF222EB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1B2F-6DA6-4E2B-A57B-F6EDC5D86427}" type="datetimeFigureOut">
              <a:rPr lang="es-EC" smtClean="0"/>
              <a:t>14/6/2024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34B1E29-FF90-4D40-8F18-48D5FC393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210912-F964-4CF4-8BBA-328639F25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AE97-CDB7-49E7-A085-18ADC84C1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7968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77ED01-F099-4CBC-BD5D-BAD4F6A16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49C217-A585-4382-BE4B-182203F77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BB4D4B9-4572-44FF-BABD-BE9BCEF2F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5D88AD6-1AB6-4D93-B94D-F9C082A2B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5E03F77-3A38-457D-A79E-42040864D5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5255A3C-489C-4F05-8ED4-CE6E853D9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1B2F-6DA6-4E2B-A57B-F6EDC5D86427}" type="datetimeFigureOut">
              <a:rPr lang="es-EC" smtClean="0"/>
              <a:t>14/6/2024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4FA7D93-725B-4B36-B7CB-037AD4C55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FD59C54-0B5B-4F0C-AD05-8436ACF05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AE97-CDB7-49E7-A085-18ADC84C1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01745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86EB53-DFCC-492D-8F32-068288397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7FF46CB-562A-4878-81E5-BC7EE97EB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1B2F-6DA6-4E2B-A57B-F6EDC5D86427}" type="datetimeFigureOut">
              <a:rPr lang="es-EC" smtClean="0"/>
              <a:t>14/6/2024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AF81563-3870-49F3-8C4B-EC040E38E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E1C9A97-486E-4E58-A849-59FCDCE71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AE97-CDB7-49E7-A085-18ADC84C1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3637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4C779CC-4C5F-4A37-B60B-1D44E8EAE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1B2F-6DA6-4E2B-A57B-F6EDC5D86427}" type="datetimeFigureOut">
              <a:rPr lang="es-EC" smtClean="0"/>
              <a:t>14/6/2024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7027B88-9D21-42AD-970E-6572061E3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A64BD9B-016D-43AC-87BD-9C14AA6C7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AE97-CDB7-49E7-A085-18ADC84C1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3131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95B74C-4C5E-4106-9BB4-715EAF182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234FAF-AA72-4ABB-8028-D4D829C0C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A8AB3AE-51C7-4920-B86E-01A1B716C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B0DE7B4-CB6D-425E-BFA4-9E3B51D96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1B2F-6DA6-4E2B-A57B-F6EDC5D86427}" type="datetimeFigureOut">
              <a:rPr lang="es-EC" smtClean="0"/>
              <a:t>14/6/2024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93F9776-77A2-4F7B-9838-8C971B3ED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75BD157-C30B-4C4E-B1AE-6C938F1D2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AE97-CDB7-49E7-A085-18ADC84C1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29690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F920F1-3639-42A7-8DDC-6F10B4708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3E1CCEF-2035-412B-B0D6-48F0B778EE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BEDAC1B-BEBF-4F0B-B426-260695197D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214BFBE-2DBA-4B14-8A65-0473A8E55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1B2F-6DA6-4E2B-A57B-F6EDC5D86427}" type="datetimeFigureOut">
              <a:rPr lang="es-EC" smtClean="0"/>
              <a:t>14/6/2024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977DC4-D094-4512-B4CA-D673D17A6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D6465DD-3E45-4DF8-BB9F-FE5B615A9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AE97-CDB7-49E7-A085-18ADC84C1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26923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73D7072-7422-4505-89C7-43AF087F8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2597000-D04C-48C5-ABEF-810AF85F7A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2F26A9-CBFE-42EE-B097-47979D8121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41B2F-6DA6-4E2B-A57B-F6EDC5D86427}" type="datetimeFigureOut">
              <a:rPr lang="es-EC" smtClean="0"/>
              <a:t>14/6/2024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918B18-2BDB-4C6E-9950-213882B4E6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3537D1-0B87-4F57-8281-54812716A4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DAE97-CDB7-49E7-A085-18ADC84C1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61847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9315C0C-DCCF-4A0F-9603-AFED2D214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E6FBA43-DC60-46BC-9E10-18DECD4C5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5300" y="1854199"/>
            <a:ext cx="7620000" cy="1655763"/>
          </a:xfrm>
        </p:spPr>
        <p:txBody>
          <a:bodyPr>
            <a:normAutofit/>
          </a:bodyPr>
          <a:lstStyle/>
          <a:p>
            <a:r>
              <a:rPr lang="es-EC" sz="3200" b="1" dirty="0"/>
              <a:t>EXPERIENCIAS CULTURA Y MANEJO DEL FUEGO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A2D161D-5578-40CE-B1A4-0AEBC7AA6B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05300" y="3708400"/>
            <a:ext cx="7620000" cy="1549400"/>
          </a:xfrm>
        </p:spPr>
        <p:txBody>
          <a:bodyPr/>
          <a:lstStyle/>
          <a:p>
            <a:r>
              <a:rPr lang="es-EC" b="1" dirty="0"/>
              <a:t>BOMBEROS LETICIA</a:t>
            </a:r>
          </a:p>
          <a:p>
            <a:r>
              <a:rPr lang="es-EC" b="1" dirty="0"/>
              <a:t>PROGRAMA BRIGADAS INDIGENAS FORESTALES</a:t>
            </a:r>
          </a:p>
          <a:p>
            <a:r>
              <a:rPr lang="es-EC" b="1" dirty="0"/>
              <a:t>LETICIA – AMAZONAS - COMOMBIA</a:t>
            </a:r>
          </a:p>
        </p:txBody>
      </p:sp>
    </p:spTree>
    <p:extLst>
      <p:ext uri="{BB962C8B-B14F-4D97-AF65-F5344CB8AC3E}">
        <p14:creationId xmlns:p14="http://schemas.microsoft.com/office/powerpoint/2010/main" val="1467536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531" y="185531"/>
            <a:ext cx="12192000" cy="68544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C350F3-4752-4818-9200-8736172E5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/>
              <a:t>capacitaciones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CB5DDDD-C3F0-C1CD-436C-5F93E0D9C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75087"/>
            <a:ext cx="4330148" cy="4354651"/>
          </a:xfrm>
          <a:prstGeom prst="rect">
            <a:avLst/>
          </a:prstGeom>
        </p:spPr>
      </p:pic>
      <p:pic>
        <p:nvPicPr>
          <p:cNvPr id="12" name="Marcador de contenido 11">
            <a:extLst>
              <a:ext uri="{FF2B5EF4-FFF2-40B4-BE49-F238E27FC236}">
                <a16:creationId xmlns:a16="http://schemas.microsoft.com/office/drawing/2014/main" id="{519C40B5-D5B3-8B49-F015-6D30C9AECC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142" y="1675087"/>
            <a:ext cx="5795145" cy="4351338"/>
          </a:xfrm>
        </p:spPr>
      </p:pic>
    </p:spTree>
    <p:extLst>
      <p:ext uri="{BB962C8B-B14F-4D97-AF65-F5344CB8AC3E}">
        <p14:creationId xmlns:p14="http://schemas.microsoft.com/office/powerpoint/2010/main" val="3293272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C350F3-4752-4818-9200-8736172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838200" y="-1643271"/>
            <a:ext cx="10515600" cy="212035"/>
          </a:xfrm>
        </p:spPr>
        <p:txBody>
          <a:bodyPr>
            <a:normAutofit fontScale="90000"/>
          </a:bodyPr>
          <a:lstStyle/>
          <a:p>
            <a:endParaRPr lang="es-EC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FC6ADF4-5C78-EA32-4937-7854B414D4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16" y="1253331"/>
            <a:ext cx="5746484" cy="4351338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1F32D6F-3EB0-7D0A-0649-0E08DA2BA9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783" y="1253330"/>
            <a:ext cx="5547701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89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C350F3-4752-4818-9200-8736172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838200" y="-1166190"/>
            <a:ext cx="10515600" cy="265042"/>
          </a:xfrm>
        </p:spPr>
        <p:txBody>
          <a:bodyPr>
            <a:normAutofit fontScale="90000"/>
          </a:bodyPr>
          <a:lstStyle/>
          <a:p>
            <a:r>
              <a:rPr lang="es-EC" dirty="0"/>
              <a:t>TÍTULO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8E79037-9383-D847-067F-06E6ACF259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09" y="977485"/>
            <a:ext cx="5459895" cy="4351338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F917BE2-AECC-4741-85D8-7A9DDF478F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298" y="977486"/>
            <a:ext cx="538783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88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0" y="3570"/>
            <a:ext cx="12192000" cy="68544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C350F3-4752-4818-9200-8736172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50" y="1060174"/>
            <a:ext cx="11487562" cy="1590261"/>
          </a:xfrm>
        </p:spPr>
        <p:txBody>
          <a:bodyPr>
            <a:normAutofit/>
          </a:bodyPr>
          <a:lstStyle/>
          <a:p>
            <a:pPr algn="just"/>
            <a:r>
              <a:rPr lang="es-EC" sz="2800" b="1" dirty="0">
                <a:latin typeface="+mn-lt"/>
              </a:rPr>
              <a:t>LOGROS: </a:t>
            </a:r>
            <a:r>
              <a:rPr lang="es-EC" sz="2800" dirty="0">
                <a:latin typeface="+mn-lt"/>
              </a:rPr>
              <a:t>Llegar a las comunidades indígenas en adquirir conocimiento ancestral combinado con el conocimiento occidental, en las buenas practicas del manejo del fuego.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7056BD-EE1C-4E86-8EFC-F6C9E5689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350" y="3286539"/>
            <a:ext cx="11487563" cy="219986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C" b="1" dirty="0"/>
              <a:t>EXPECTATIVAS: </a:t>
            </a:r>
            <a:r>
              <a:rPr lang="es-EC" dirty="0"/>
              <a:t>unificar criterios de capacitación y actuación ante una eventualidad con los países vecinos protocolizando el apoyo mutuo en eventos de incendios forestales.</a:t>
            </a:r>
          </a:p>
          <a:p>
            <a:pPr marL="0" indent="0" algn="just">
              <a:buNone/>
            </a:pPr>
            <a:r>
              <a:rPr lang="es-EC" b="1" dirty="0"/>
              <a:t>Buscar:</a:t>
            </a:r>
            <a:r>
              <a:rPr lang="es-EC" dirty="0"/>
              <a:t> aliados estratégicos para un apoyo restitutivo de fauna y flora en los bosques secundarios. 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1617279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FFC8E15-790E-4901-8F92-E1965BD4B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D7703F-7B38-4212-B408-BB663706C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711700"/>
            <a:ext cx="10515600" cy="11858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2000" dirty="0">
                <a:solidFill>
                  <a:schemeClr val="bg1"/>
                </a:solidFill>
              </a:rPr>
              <a:t>Nombres: JOSE BASTOS SILVANO</a:t>
            </a:r>
          </a:p>
          <a:p>
            <a:pPr marL="0" indent="0" algn="ctr">
              <a:buNone/>
            </a:pPr>
            <a:r>
              <a:rPr lang="es-ES" sz="2000" dirty="0">
                <a:solidFill>
                  <a:schemeClr val="bg1"/>
                </a:solidFill>
              </a:rPr>
              <a:t>Correo: jbastossilvano84@gmail.com</a:t>
            </a:r>
          </a:p>
          <a:p>
            <a:pPr marL="0" indent="0" algn="ctr">
              <a:buNone/>
            </a:pPr>
            <a:r>
              <a:rPr lang="es-ES" sz="2000" dirty="0">
                <a:solidFill>
                  <a:schemeClr val="bg1"/>
                </a:solidFill>
              </a:rPr>
              <a:t>N</a:t>
            </a:r>
            <a:r>
              <a:rPr lang="es-EC" sz="2000" dirty="0">
                <a:solidFill>
                  <a:schemeClr val="bg1"/>
                </a:solidFill>
              </a:rPr>
              <a:t>ú</a:t>
            </a:r>
            <a:r>
              <a:rPr lang="es-ES" sz="2000" dirty="0">
                <a:solidFill>
                  <a:schemeClr val="bg1"/>
                </a:solidFill>
              </a:rPr>
              <a:t>mero de contacto: 314 221 4044</a:t>
            </a:r>
            <a:endParaRPr lang="es-EC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056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153"/>
            <a:ext cx="12192000" cy="68544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C350F3-4752-4818-9200-8736172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87" y="365125"/>
            <a:ext cx="11966713" cy="1325563"/>
          </a:xfrm>
        </p:spPr>
        <p:txBody>
          <a:bodyPr>
            <a:normAutofit/>
          </a:bodyPr>
          <a:lstStyle/>
          <a:p>
            <a:r>
              <a:rPr lang="es-ES" sz="3600" b="1" dirty="0"/>
              <a:t>BENEMERITO CUERPO DE BOMBEROS VOLUNTARIOS LETICIA</a:t>
            </a:r>
            <a:endParaRPr lang="es-EC" sz="3600" b="1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83A58B1-8A3D-25A3-0116-CF6E612C0D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37252" y="1310664"/>
            <a:ext cx="2040835" cy="198782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795492F-B192-CC34-1D50-18FE460D3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7252" y="3559511"/>
            <a:ext cx="2040835" cy="222548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731E43A-02D8-D19A-8738-2AFE24368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0626" y="1441174"/>
            <a:ext cx="4492487" cy="382577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2FCD391-8249-FEBA-C155-37063EF151DC}"/>
              </a:ext>
            </a:extLst>
          </p:cNvPr>
          <p:cNvSpPr txBox="1"/>
          <p:nvPr/>
        </p:nvSpPr>
        <p:spPr>
          <a:xfrm>
            <a:off x="6427304" y="5691358"/>
            <a:ext cx="44924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/>
              <a:t>CABO: JOSE BASTOS SILVANO</a:t>
            </a:r>
          </a:p>
        </p:txBody>
      </p:sp>
    </p:spTree>
    <p:extLst>
      <p:ext uri="{BB962C8B-B14F-4D97-AF65-F5344CB8AC3E}">
        <p14:creationId xmlns:p14="http://schemas.microsoft.com/office/powerpoint/2010/main" val="2672299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C350F3-4752-4818-9200-8736172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2364"/>
            <a:ext cx="10515600" cy="569845"/>
          </a:xfrm>
        </p:spPr>
        <p:txBody>
          <a:bodyPr>
            <a:normAutofit/>
          </a:bodyPr>
          <a:lstStyle/>
          <a:p>
            <a:pPr algn="ctr"/>
            <a:r>
              <a:rPr lang="es-EC" sz="2800" b="1" dirty="0"/>
              <a:t>INICIO DEL PROGRAMA DE BOMBEROS INDIGENAS EN COLOMBIA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7056BD-EE1C-4E86-8EFC-F6C9E5689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350" y="1696278"/>
            <a:ext cx="11792363" cy="4134679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EC" b="1" dirty="0"/>
              <a:t>INICIA:</a:t>
            </a:r>
            <a:r>
              <a:rPr lang="es-EC" dirty="0"/>
              <a:t> municipio de Rio Sucio Departamento de Caldas. </a:t>
            </a:r>
          </a:p>
          <a:p>
            <a:pPr marL="0" indent="0" algn="just">
              <a:buNone/>
            </a:pPr>
            <a:r>
              <a:rPr lang="es-EC" dirty="0"/>
              <a:t>Con cuatro resguardos indígenas, San Lorenzo, Escopetera y Pirza, Nuestra Señora de la Candelaria, caño momo y loma prieta.</a:t>
            </a:r>
          </a:p>
          <a:p>
            <a:pPr marL="0" indent="0" algn="just">
              <a:buNone/>
            </a:pPr>
            <a:r>
              <a:rPr lang="es-EC" b="1" dirty="0"/>
              <a:t>LIDERADO</a:t>
            </a:r>
            <a:r>
              <a:rPr lang="es-EC" dirty="0"/>
              <a:t>: Capitán Oscar Fernando Mejía Muñoz</a:t>
            </a:r>
          </a:p>
          <a:p>
            <a:pPr marL="0" indent="0" algn="just">
              <a:buNone/>
            </a:pPr>
            <a:r>
              <a:rPr lang="es-EC" b="1" dirty="0"/>
              <a:t>AVALADO POR</a:t>
            </a:r>
            <a:r>
              <a:rPr lang="es-EC" dirty="0"/>
              <a:t>:DNBC.</a:t>
            </a:r>
          </a:p>
          <a:p>
            <a:pPr marL="0" indent="0" algn="just">
              <a:buNone/>
            </a:pPr>
            <a:r>
              <a:rPr lang="es-EC" dirty="0"/>
              <a:t>AMAZONAS INGRESA EN EL AÑO DE 2014 </a:t>
            </a:r>
          </a:p>
          <a:p>
            <a:pPr marL="0" indent="0" algn="just">
              <a:buNone/>
            </a:pPr>
            <a:r>
              <a:rPr lang="es-EC" dirty="0"/>
              <a:t>Actualmente se encuentra implementado el programa con las asociaciones indígenas de AZCAITA, ACITAM, ATICOYA con 52 comunidades indígenas del trapecio amazónico.</a:t>
            </a:r>
          </a:p>
        </p:txBody>
      </p:sp>
    </p:spTree>
    <p:extLst>
      <p:ext uri="{BB962C8B-B14F-4D97-AF65-F5344CB8AC3E}">
        <p14:creationId xmlns:p14="http://schemas.microsoft.com/office/powerpoint/2010/main" val="1092655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C350F3-4752-4818-9200-8736172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7084"/>
          </a:xfrm>
        </p:spPr>
        <p:txBody>
          <a:bodyPr/>
          <a:lstStyle/>
          <a:p>
            <a:pPr algn="ctr"/>
            <a:r>
              <a:rPr lang="es-EC" dirty="0"/>
              <a:t>DEPARTAMENTO DEL AMAZONAS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7056BD-EE1C-4E86-8EFC-F6C9E5689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350" y="1178719"/>
            <a:ext cx="6955319" cy="4904753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s-ES" b="1" dirty="0"/>
              <a:t>109.665 kilómetros cuadrados</a:t>
            </a:r>
          </a:p>
          <a:p>
            <a:pPr marL="0" indent="0" algn="just">
              <a:buNone/>
            </a:pPr>
            <a:r>
              <a:rPr lang="es-ES" dirty="0"/>
              <a:t>Esta región, fronteriza con Brasil y Perú, se caracteriza por su vasta selva amazónica, que constituye cerca del 6% del territorio colombiano. La población, que alcanza los 79.020 habitantes según el censo más reciente, es mayoritariamente indígena, con comunidades que aun conservan su identidad, sus tradiciones y lenguas ancestrales. El clima en Amazonas es ecuatorial, con lluvias abundantes durante todo el año y temperaturas promedio de 27°C, lo cual contribuye a su densa biodiversidad. Leticia, su capital.</a:t>
            </a:r>
          </a:p>
          <a:p>
            <a:pPr marL="0" indent="0" algn="just">
              <a:buNone/>
            </a:pPr>
            <a:endParaRPr lang="es-EC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6FC36A2-92BA-D84F-4939-15838A405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475" y="1178719"/>
            <a:ext cx="4448175" cy="471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595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C350F3-4752-4818-9200-8736172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1248"/>
          </a:xfrm>
        </p:spPr>
        <p:txBody>
          <a:bodyPr>
            <a:normAutofit/>
          </a:bodyPr>
          <a:lstStyle/>
          <a:p>
            <a:r>
              <a:rPr lang="es-EC" sz="3200" dirty="0"/>
              <a:t>COMUNIDADES INDIGENAS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7056BD-EE1C-4E86-8EFC-F6C9E5689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2" y="1146374"/>
            <a:ext cx="5605669" cy="4667248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s-ES" dirty="0"/>
              <a:t>Los principales grupos étnicos de la región amazónica en Colombia son:</a:t>
            </a:r>
          </a:p>
          <a:p>
            <a:pPr algn="just"/>
            <a:r>
              <a:rPr lang="es-ES" dirty="0"/>
              <a:t> Tikunas, Omaguacas, Huitotos, Yagua, Kukama, Yucunas Ocainas, Mirañas Matapies.</a:t>
            </a:r>
          </a:p>
          <a:p>
            <a:pPr algn="just"/>
            <a:r>
              <a:rPr lang="es-ES" dirty="0"/>
              <a:t> Estas culturas han permanecido durante mucho tiempo conviviendo con la civilización moderna, preservando sus tradiciones, costumbres y lengua. </a:t>
            </a:r>
          </a:p>
          <a:p>
            <a:pPr algn="just"/>
            <a:r>
              <a:rPr lang="es-ES" dirty="0"/>
              <a:t>La Amazonia colombiana es un extenso territorio selvático que cubre el 35% del territorio nacional y el 61% de los bosques naturales en Colombia. Allí viven 44 pueblos indígenas, y administrativamente abarca los departamentos de Amazonas, Caquetá, Guainía, Vaupés y Putumayo</a:t>
            </a:r>
          </a:p>
          <a:p>
            <a:endParaRPr lang="es-EC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1FCC607-41EA-122E-7F14-DB8CF616C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139" y="1146374"/>
            <a:ext cx="5685183" cy="419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093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4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C350F3-4752-4818-9200-8736172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838200" y="-1775790"/>
            <a:ext cx="10515600" cy="132520"/>
          </a:xfrm>
        </p:spPr>
        <p:txBody>
          <a:bodyPr>
            <a:normAutofit fontScale="90000"/>
          </a:bodyPr>
          <a:lstStyle/>
          <a:p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7056BD-EE1C-4E86-8EFC-F6C9E5689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635" y="1003990"/>
            <a:ext cx="6583017" cy="5012497"/>
          </a:xfrm>
        </p:spPr>
        <p:txBody>
          <a:bodyPr>
            <a:normAutofit fontScale="92500"/>
          </a:bodyPr>
          <a:lstStyle/>
          <a:p>
            <a:pPr algn="just"/>
            <a:r>
              <a:rPr lang="es-ES" b="1" dirty="0">
                <a:solidFill>
                  <a:srgbClr val="FF0000"/>
                </a:solidFill>
              </a:rPr>
              <a:t>LA CHAGRA; </a:t>
            </a:r>
            <a:r>
              <a:rPr lang="es-ES" dirty="0"/>
              <a:t>ha sido definida como un terreno de cultivo, pero realmente es un sistema de representaciones muy importante para las comunidades indígenas. </a:t>
            </a:r>
          </a:p>
          <a:p>
            <a:pPr algn="just"/>
            <a:r>
              <a:rPr lang="es-ES" dirty="0"/>
              <a:t>Se considera un espacio de fertilidad, socialización y transmisión de conocimientos y saberes ancestrales que la convierten en una de las manifestaciones fundamentales de la cosmovisión indígena. </a:t>
            </a:r>
          </a:p>
          <a:p>
            <a:pPr algn="just"/>
            <a:r>
              <a:rPr lang="es-ES" dirty="0"/>
              <a:t>Esto, en tanto se genera una conexión entre el hombre con la naturaleza y su orden espiritual.</a:t>
            </a:r>
          </a:p>
          <a:p>
            <a:endParaRPr lang="es-EC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9C2C5F0-996D-9F2D-4EBA-FAB83E984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374" y="1167226"/>
            <a:ext cx="4572000" cy="408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86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C350F3-4752-4818-9200-8736172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56" y="580981"/>
            <a:ext cx="11353800" cy="1079362"/>
          </a:xfrm>
        </p:spPr>
        <p:txBody>
          <a:bodyPr>
            <a:normAutofit/>
          </a:bodyPr>
          <a:lstStyle/>
          <a:p>
            <a:pPr algn="ctr"/>
            <a:r>
              <a:rPr lang="es-ES" sz="3600" dirty="0"/>
              <a:t>Proceso de elaboración de un chagra con una quema controlada</a:t>
            </a:r>
            <a:endParaRPr lang="es-EC" sz="3600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C5E242EB-EFC6-EA75-5419-291BB4588A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1045" y="2054028"/>
            <a:ext cx="3183140" cy="182895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93017B8-3383-9B62-EB5E-00077162B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5" y="4118465"/>
            <a:ext cx="3183140" cy="181676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0956D65-1364-F73B-94FF-D392A23657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6713" y="2054028"/>
            <a:ext cx="3183140" cy="187773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F00734E-BB28-7999-2970-8FA89CDBAE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6713" y="4118465"/>
            <a:ext cx="3183140" cy="176189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2D31B7-160F-0C86-9E50-BEFBD18AA8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2381" y="2054028"/>
            <a:ext cx="3164058" cy="183487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B1B339C-CFAB-E614-B985-09DF4D21B7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2381" y="4220730"/>
            <a:ext cx="3164058" cy="171450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377233DB-298A-FC05-235B-C325550E24C3}"/>
              </a:ext>
            </a:extLst>
          </p:cNvPr>
          <p:cNvSpPr txBox="1"/>
          <p:nvPr/>
        </p:nvSpPr>
        <p:spPr>
          <a:xfrm>
            <a:off x="838200" y="1556834"/>
            <a:ext cx="102141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/>
              <a:t>           </a:t>
            </a:r>
            <a:r>
              <a:rPr lang="es-CO" sz="2400" dirty="0"/>
              <a:t>Socolada                                         Quema                                           Siembra</a:t>
            </a:r>
          </a:p>
        </p:txBody>
      </p:sp>
    </p:spTree>
    <p:extLst>
      <p:ext uri="{BB962C8B-B14F-4D97-AF65-F5344CB8AC3E}">
        <p14:creationId xmlns:p14="http://schemas.microsoft.com/office/powerpoint/2010/main" val="3873460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0"/>
            <a:ext cx="12192000" cy="68544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C350F3-4752-4818-9200-8736172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838200" y="-2173356"/>
            <a:ext cx="10515600" cy="622852"/>
          </a:xfrm>
        </p:spPr>
        <p:txBody>
          <a:bodyPr>
            <a:normAutofit fontScale="90000"/>
          </a:bodyPr>
          <a:lstStyle/>
          <a:p>
            <a:endParaRPr lang="es-EC" dirty="0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3EB6D7E3-37EC-D8DD-5592-68D392EFBB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69423" y="1049729"/>
            <a:ext cx="3292125" cy="423424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9813620-1656-9E67-5625-CD185B29B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2410" y="587816"/>
            <a:ext cx="2786113" cy="117663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89C9A0E-4918-F9C8-31BB-904DFAB53C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3789" y="4916238"/>
            <a:ext cx="3304318" cy="121320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A07C2A4-3D58-8C86-9C6D-6F09890FDB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2137" y="2094675"/>
            <a:ext cx="2505673" cy="89619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942F37A-CF07-B335-797C-4B13E14615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2137" y="3862235"/>
            <a:ext cx="2405776" cy="89619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49D2D3C-A4E9-591B-D195-A00C5AE202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47625" y="2094676"/>
            <a:ext cx="2219088" cy="89618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C1683B2-320C-26E9-0746-83902C9B8C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72911" y="3731457"/>
            <a:ext cx="2219089" cy="91602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5FC2D8A-C7A2-CD78-AA2B-1009B396DC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58685" y="1412023"/>
            <a:ext cx="566977" cy="53649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7B65543-5885-6875-5C4D-AEA93EB401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33849" y="3166849"/>
            <a:ext cx="524301" cy="52430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FD24BB4-EB22-9411-AD1F-28E1E10E93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058803">
            <a:off x="6298071" y="4789023"/>
            <a:ext cx="709411" cy="60508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A8CC5BE-E833-DD80-62AB-3B8040BF820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98523" y="1349454"/>
            <a:ext cx="512108" cy="49991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9CEE0BF-DBCB-9948-364C-7EA41EB55B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20304" y="3156313"/>
            <a:ext cx="524301" cy="52430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BA97B9B-3324-A8F0-BAA6-12FA05C522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89828" y="4698326"/>
            <a:ext cx="734682" cy="570345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0375B82-5B1E-7CEF-ADE9-7E4B0A81FD6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00996" y="2496230"/>
            <a:ext cx="2176461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53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90"/>
            <a:ext cx="12192000" cy="68544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C350F3-4752-4818-9200-8736172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838200" y="-2279374"/>
            <a:ext cx="10515600" cy="755374"/>
          </a:xfrm>
        </p:spPr>
        <p:txBody>
          <a:bodyPr/>
          <a:lstStyle/>
          <a:p>
            <a:endParaRPr lang="es-EC" dirty="0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2135D5B9-EB36-C911-925D-0C3F3AE74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34610" y="5450872"/>
            <a:ext cx="2316681" cy="77425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6D89D5B-2002-860C-50B1-22C12B50E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708" y="1864414"/>
            <a:ext cx="2310584" cy="315190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FC9E478-4FAC-38CF-F2A0-78659E618C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4611" y="862884"/>
            <a:ext cx="2316681" cy="566977"/>
          </a:xfrm>
          <a:prstGeom prst="rect">
            <a:avLst/>
          </a:prstGeom>
        </p:spPr>
      </p:pic>
      <p:sp>
        <p:nvSpPr>
          <p:cNvPr id="10" name="Flecha: pentágono 9">
            <a:extLst>
              <a:ext uri="{FF2B5EF4-FFF2-40B4-BE49-F238E27FC236}">
                <a16:creationId xmlns:a16="http://schemas.microsoft.com/office/drawing/2014/main" id="{E20C31B1-759E-4ED1-45F6-2EAAE3F49CC1}"/>
              </a:ext>
            </a:extLst>
          </p:cNvPr>
          <p:cNvSpPr/>
          <p:nvPr/>
        </p:nvSpPr>
        <p:spPr>
          <a:xfrm>
            <a:off x="1616765" y="1846788"/>
            <a:ext cx="2846965" cy="484632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/>
              <a:t>SISTEMA COMANDO DE </a:t>
            </a:r>
          </a:p>
          <a:p>
            <a:pPr algn="ctr"/>
            <a:r>
              <a:rPr lang="es-CO"/>
              <a:t>INCIDENTES</a:t>
            </a:r>
          </a:p>
        </p:txBody>
      </p:sp>
      <p:sp>
        <p:nvSpPr>
          <p:cNvPr id="12" name="Flecha: pentágono 11">
            <a:extLst>
              <a:ext uri="{FF2B5EF4-FFF2-40B4-BE49-F238E27FC236}">
                <a16:creationId xmlns:a16="http://schemas.microsoft.com/office/drawing/2014/main" id="{149543C3-BE23-D4D5-134F-8990792B3291}"/>
              </a:ext>
            </a:extLst>
          </p:cNvPr>
          <p:cNvSpPr/>
          <p:nvPr/>
        </p:nvSpPr>
        <p:spPr>
          <a:xfrm>
            <a:off x="1616766" y="2454532"/>
            <a:ext cx="2846964" cy="484632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/>
              <a:t>INCENDIOS FORESTALES</a:t>
            </a:r>
          </a:p>
        </p:txBody>
      </p:sp>
      <p:sp>
        <p:nvSpPr>
          <p:cNvPr id="15" name="Flecha: pentágono 14">
            <a:extLst>
              <a:ext uri="{FF2B5EF4-FFF2-40B4-BE49-F238E27FC236}">
                <a16:creationId xmlns:a16="http://schemas.microsoft.com/office/drawing/2014/main" id="{8036ED72-A135-D410-111B-634AD46A21AD}"/>
              </a:ext>
            </a:extLst>
          </p:cNvPr>
          <p:cNvSpPr/>
          <p:nvPr/>
        </p:nvSpPr>
        <p:spPr>
          <a:xfrm>
            <a:off x="1616766" y="3097781"/>
            <a:ext cx="2758160" cy="512108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/>
              <a:t>SOPORTE BASICO DE VIDA</a:t>
            </a:r>
          </a:p>
        </p:txBody>
      </p:sp>
      <p:sp>
        <p:nvSpPr>
          <p:cNvPr id="17" name="Flecha: pentágono 16">
            <a:extLst>
              <a:ext uri="{FF2B5EF4-FFF2-40B4-BE49-F238E27FC236}">
                <a16:creationId xmlns:a16="http://schemas.microsoft.com/office/drawing/2014/main" id="{D23ECA19-0C98-F1D9-BECE-DB2A7296E0A6}"/>
              </a:ext>
            </a:extLst>
          </p:cNvPr>
          <p:cNvSpPr/>
          <p:nvPr/>
        </p:nvSpPr>
        <p:spPr>
          <a:xfrm>
            <a:off x="1616765" y="3702926"/>
            <a:ext cx="2758159" cy="586127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METODO DE ORIENTACION ANCESTRAL</a:t>
            </a:r>
          </a:p>
        </p:txBody>
      </p:sp>
      <p:sp>
        <p:nvSpPr>
          <p:cNvPr id="19" name="Flecha: pentágono 18">
            <a:extLst>
              <a:ext uri="{FF2B5EF4-FFF2-40B4-BE49-F238E27FC236}">
                <a16:creationId xmlns:a16="http://schemas.microsoft.com/office/drawing/2014/main" id="{07A4955C-EF0F-9F4D-C556-6CA68E3F5B95}"/>
              </a:ext>
            </a:extLst>
          </p:cNvPr>
          <p:cNvSpPr/>
          <p:nvPr/>
        </p:nvSpPr>
        <p:spPr>
          <a:xfrm>
            <a:off x="1616765" y="4463164"/>
            <a:ext cx="2772057" cy="484632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/>
              <a:t>HERRAMIENTAS</a:t>
            </a:r>
          </a:p>
        </p:txBody>
      </p:sp>
      <p:sp>
        <p:nvSpPr>
          <p:cNvPr id="21" name="Flecha: pentágono 20">
            <a:extLst>
              <a:ext uri="{FF2B5EF4-FFF2-40B4-BE49-F238E27FC236}">
                <a16:creationId xmlns:a16="http://schemas.microsoft.com/office/drawing/2014/main" id="{EEFD003F-CBD8-84F2-CCE6-8489112B1882}"/>
              </a:ext>
            </a:extLst>
          </p:cNvPr>
          <p:cNvSpPr/>
          <p:nvPr/>
        </p:nvSpPr>
        <p:spPr>
          <a:xfrm rot="10800000" flipV="1">
            <a:off x="7817072" y="2018358"/>
            <a:ext cx="2182828" cy="379639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/>
              <a:t>ALCANCE</a:t>
            </a:r>
            <a:endParaRPr lang="es-CO" dirty="0"/>
          </a:p>
        </p:txBody>
      </p:sp>
      <p:sp>
        <p:nvSpPr>
          <p:cNvPr id="23" name="Flecha: pentágono 22">
            <a:extLst>
              <a:ext uri="{FF2B5EF4-FFF2-40B4-BE49-F238E27FC236}">
                <a16:creationId xmlns:a16="http://schemas.microsoft.com/office/drawing/2014/main" id="{CC5A3105-C32F-C947-1E75-971EFAF820A6}"/>
              </a:ext>
            </a:extLst>
          </p:cNvPr>
          <p:cNvSpPr/>
          <p:nvPr/>
        </p:nvSpPr>
        <p:spPr>
          <a:xfrm rot="10800000" flipV="1">
            <a:off x="7874809" y="2648253"/>
            <a:ext cx="2182826" cy="379639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/>
              <a:t>PROPÓSITO</a:t>
            </a:r>
          </a:p>
        </p:txBody>
      </p:sp>
      <p:sp>
        <p:nvSpPr>
          <p:cNvPr id="25" name="Flecha: pentágono 24">
            <a:extLst>
              <a:ext uri="{FF2B5EF4-FFF2-40B4-BE49-F238E27FC236}">
                <a16:creationId xmlns:a16="http://schemas.microsoft.com/office/drawing/2014/main" id="{44B6F4CC-CFCE-73A5-2C5F-D99348F241E7}"/>
              </a:ext>
            </a:extLst>
          </p:cNvPr>
          <p:cNvSpPr/>
          <p:nvPr/>
        </p:nvSpPr>
        <p:spPr>
          <a:xfrm rot="10800000" flipV="1">
            <a:off x="7874808" y="3253604"/>
            <a:ext cx="2182827" cy="379640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/>
              <a:t>GARANTÍAS</a:t>
            </a:r>
          </a:p>
        </p:txBody>
      </p:sp>
      <p:sp>
        <p:nvSpPr>
          <p:cNvPr id="26" name="Flecha: pentágono 25">
            <a:extLst>
              <a:ext uri="{FF2B5EF4-FFF2-40B4-BE49-F238E27FC236}">
                <a16:creationId xmlns:a16="http://schemas.microsoft.com/office/drawing/2014/main" id="{80256FA0-FD4F-B11F-5F61-EFB0648F0B7E}"/>
              </a:ext>
            </a:extLst>
          </p:cNvPr>
          <p:cNvSpPr/>
          <p:nvPr/>
        </p:nvSpPr>
        <p:spPr>
          <a:xfrm rot="10800000" flipV="1">
            <a:off x="7817071" y="3800008"/>
            <a:ext cx="2240563" cy="417162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/>
              <a:t>CAPACITADO</a:t>
            </a:r>
          </a:p>
        </p:txBody>
      </p:sp>
      <p:sp>
        <p:nvSpPr>
          <p:cNvPr id="28" name="Flecha: pentágono 27">
            <a:extLst>
              <a:ext uri="{FF2B5EF4-FFF2-40B4-BE49-F238E27FC236}">
                <a16:creationId xmlns:a16="http://schemas.microsoft.com/office/drawing/2014/main" id="{E4F83CCA-8A26-876C-F35A-2D73482FD22A}"/>
              </a:ext>
            </a:extLst>
          </p:cNvPr>
          <p:cNvSpPr/>
          <p:nvPr/>
        </p:nvSpPr>
        <p:spPr>
          <a:xfrm rot="10800000" flipV="1">
            <a:off x="7874807" y="4383933"/>
            <a:ext cx="2125091" cy="533613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PRIMER </a:t>
            </a:r>
          </a:p>
          <a:p>
            <a:pPr algn="ctr"/>
            <a:r>
              <a:rPr lang="es-CO" dirty="0"/>
              <a:t>RESPONDEDOR</a:t>
            </a:r>
          </a:p>
        </p:txBody>
      </p:sp>
    </p:spTree>
    <p:extLst>
      <p:ext uri="{BB962C8B-B14F-4D97-AF65-F5344CB8AC3E}">
        <p14:creationId xmlns:p14="http://schemas.microsoft.com/office/powerpoint/2010/main" val="293798843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514</Words>
  <Application>Microsoft Office PowerPoint</Application>
  <PresentationFormat>Panorámica</PresentationFormat>
  <Paragraphs>46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Tema de Office</vt:lpstr>
      <vt:lpstr>EXPERIENCIAS CULTURA Y MANEJO DEL FUEGO</vt:lpstr>
      <vt:lpstr>BENEMERITO CUERPO DE BOMBEROS VOLUNTARIOS LETICIA</vt:lpstr>
      <vt:lpstr>INICIO DEL PROGRAMA DE BOMBEROS INDIGENAS EN COLOMBIA</vt:lpstr>
      <vt:lpstr>DEPARTAMENTO DEL AMAZONAS</vt:lpstr>
      <vt:lpstr>COMUNIDADES INDIGENAS</vt:lpstr>
      <vt:lpstr>Presentación de PowerPoint</vt:lpstr>
      <vt:lpstr>Proceso de elaboración de un chagra con una quema controlada</vt:lpstr>
      <vt:lpstr>Presentación de PowerPoint</vt:lpstr>
      <vt:lpstr>Presentación de PowerPoint</vt:lpstr>
      <vt:lpstr>capacitaciones</vt:lpstr>
      <vt:lpstr>Presentación de PowerPoint</vt:lpstr>
      <vt:lpstr>TÍTULO</vt:lpstr>
      <vt:lpstr>LOGROS: Llegar a las comunidades indígenas en adquirir conocimiento ancestral combinado con el conocimiento occidental, en las buenas practicas del manejo del fuego.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</dc:title>
  <dc:creator>Juan Francisco Neira</dc:creator>
  <cp:lastModifiedBy>Ireneb</cp:lastModifiedBy>
  <cp:revision>6</cp:revision>
  <dcterms:created xsi:type="dcterms:W3CDTF">2024-06-05T21:17:35Z</dcterms:created>
  <dcterms:modified xsi:type="dcterms:W3CDTF">2024-06-14T19:03:21Z</dcterms:modified>
</cp:coreProperties>
</file>