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498" r:id="rId4"/>
    <p:sldId id="499" r:id="rId5"/>
    <p:sldId id="500" r:id="rId6"/>
    <p:sldId id="502" r:id="rId7"/>
    <p:sldId id="501" r:id="rId8"/>
    <p:sldId id="503" r:id="rId9"/>
    <p:sldId id="504" r:id="rId10"/>
    <p:sldId id="301" r:id="rId11"/>
    <p:sldId id="462" r:id="rId12"/>
    <p:sldId id="505" r:id="rId13"/>
    <p:sldId id="508" r:id="rId14"/>
    <p:sldId id="509" r:id="rId15"/>
    <p:sldId id="510" r:id="rId16"/>
    <p:sldId id="512" r:id="rId17"/>
    <p:sldId id="513" r:id="rId18"/>
    <p:sldId id="447" r:id="rId19"/>
    <p:sldId id="522" r:id="rId20"/>
    <p:sldId id="521" r:id="rId21"/>
    <p:sldId id="422" r:id="rId22"/>
    <p:sldId id="489" r:id="rId23"/>
    <p:sldId id="518" r:id="rId24"/>
    <p:sldId id="258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77" autoAdjust="0"/>
    <p:restoredTop sz="94660"/>
  </p:normalViewPr>
  <p:slideViewPr>
    <p:cSldViewPr snapToGrid="0">
      <p:cViewPr varScale="1">
        <p:scale>
          <a:sx n="44" d="100"/>
          <a:sy n="44" d="100"/>
        </p:scale>
        <p:origin x="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2E38B-AA15-4D18-9D8B-12F7C6A72B69}" type="datetimeFigureOut">
              <a:rPr lang="es-419" smtClean="0"/>
              <a:t>17/6/2024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E415B-8D58-4A9F-B7EF-CA89A25D9D80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6811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17B18-36D5-DE44-B2C5-4205C660531E}" type="slidenum">
              <a:rPr lang="es-CR" smtClean="0"/>
              <a:t>10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12623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17B18-36D5-DE44-B2C5-4205C660531E}" type="slidenum">
              <a:rPr lang="es-CR" smtClean="0"/>
              <a:t>11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636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81A536-B140-4D17-8812-5CDF219A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0FB7123-5FB6-4888-A105-39353050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37FA17-FCBF-4DFE-94C9-744A0F5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AA4FAE-4674-453A-9615-4A71D944F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AD04302-8C95-43B5-ACF6-413FA570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79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A16D0E-8E56-438C-8DD0-50231C70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EA81105-C78A-401A-84EB-F1FF5186D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6718689-C758-4E2E-8660-F59E6FB1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6A3954F-0BCD-4D54-BA71-B01B0AF1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7FEBCBA-51E4-460A-B1C0-4C2C8C2A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57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B5A0102-6B20-4B19-BE8F-713AF72E7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BFF235C-181F-4D18-9631-589C39A43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653EE9-9A00-496D-9F1A-5AB2FE55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F088212-52F1-4DD9-A4EF-5A5F0C35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3BC2DE-2589-40BF-9874-948BBE3D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88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A449F4-E95A-4B23-AEE7-B4BCF0CA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A8D9CAB-BDA3-4E9C-A3F5-30E91DA4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B846CE-6EED-412E-9B7B-F6D96F8C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02B5576-55E1-49A3-AF41-56511525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DCFF06B-2983-414B-8C36-FE3A825E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966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EEB09C-3929-4D21-B907-40D3E3DC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F9642DE-69B0-4197-A36C-06CCEF174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69279B7-EDAE-468C-A31A-BA111A25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9402953-A1AA-4F21-9016-90B030F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DFA257B-A662-4648-9A3F-DF739D31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30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E0CF7A-737B-4502-AF1A-E85E4FD7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BA8DE28-2DCA-4946-A4EF-E23175D5C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2E8796C-47B8-4265-BF82-3BF3FD08A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D51F9A3-7D37-4A15-9048-EADF222E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34B1E29-FF90-4D40-8F18-48D5FC39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F210912-F964-4CF4-8BBA-328639F2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96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77ED01-F099-4CBC-BD5D-BAD4F6A1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49C217-A585-4382-BE4B-182203F7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BB4D4B9-4572-44FF-BABD-BE9BCEF2F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5D88AD6-1AB6-4D93-B94D-F9C082A2B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5E03F77-3A38-457D-A79E-42040864D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85255A3C-489C-4F05-8ED4-CE6E853D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4FA7D93-725B-4B36-B7CB-037AD4C5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FD59C54-0B5B-4F0C-AD05-8436ACF0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174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86EB53-DFCC-492D-8F32-06828839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7FF46CB-562A-4878-81E5-BC7EE97E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AF81563-3870-49F3-8C4B-EC040E38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E1C9A97-486E-4E58-A849-59FCDCE7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63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4C779CC-4C5F-4A37-B60B-1D44E8EA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7027B88-9D21-42AD-970E-6572061E3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A64BD9B-016D-43AC-87BD-9C14AA6C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1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95B74C-4C5E-4106-9BB4-715EAF18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7234FAF-AA72-4ABB-8028-D4D829C0C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A8AB3AE-51C7-4920-B86E-01A1B716C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B0DE7B4-CB6D-425E-BFA4-9E3B51D9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93F9776-77A2-4F7B-9838-8C971B3E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75BD157-C30B-4C4E-B1AE-6C938F1D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969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F920F1-3639-42A7-8DDC-6F10B470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3E1CCEF-2035-412B-B0D6-48F0B778E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BEDAC1B-BEBF-4F0B-B426-260695197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214BFBE-2DBA-4B14-8A65-0473A8E5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C977DC4-D094-4512-B4CA-D673D17A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6465DD-3E45-4DF8-BB9F-FE5B615A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692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73D7072-7422-4505-89C7-43AF087F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2597000-D04C-48C5-ABEF-810AF85F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2F26A9-CBFE-42EE-B097-47979D812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41B2F-6DA6-4E2B-A57B-F6EDC5D86427}" type="datetimeFigureOut">
              <a:rPr lang="es-EC" smtClean="0"/>
              <a:t>17/6/2024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4918B18-2BDB-4C6E-9950-213882B4E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D3537D1-0B87-4F57-8281-54812716A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184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9315C0C-DCCF-4A0F-9603-AFED2D21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017"/>
            <a:ext cx="12191999" cy="74740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6FBA43-DC60-46BC-9E10-18DECD4C5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300" y="1854199"/>
            <a:ext cx="7620000" cy="1655763"/>
          </a:xfrm>
        </p:spPr>
        <p:txBody>
          <a:bodyPr>
            <a:normAutofit/>
          </a:bodyPr>
          <a:lstStyle/>
          <a:p>
            <a:r>
              <a:rPr lang="es-419" sz="3600" b="1" dirty="0"/>
              <a:t>Manejo integral del fuego en América Latina y El Caribe: evolución, planificación y nuevos escenarios</a:t>
            </a:r>
            <a:endParaRPr lang="es-EC" sz="3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A2D161D-5578-40CE-B1A4-0AEBC7AA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0959" y="4516922"/>
            <a:ext cx="4128837" cy="1549400"/>
          </a:xfrm>
        </p:spPr>
        <p:txBody>
          <a:bodyPr/>
          <a:lstStyle/>
          <a:p>
            <a:r>
              <a:rPr lang="es-EC" dirty="0"/>
              <a:t>Ing. María Luisa Alfaro </a:t>
            </a:r>
          </a:p>
        </p:txBody>
      </p:sp>
    </p:spTree>
    <p:extLst>
      <p:ext uri="{BB962C8B-B14F-4D97-AF65-F5344CB8AC3E}">
        <p14:creationId xmlns:p14="http://schemas.microsoft.com/office/powerpoint/2010/main" val="146753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887238" y="296462"/>
            <a:ext cx="689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ctr"/>
            <a:r>
              <a:rPr lang="es-CL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Generación de </a:t>
            </a:r>
          </a:p>
          <a:p>
            <a:pPr marL="534988" indent="-534988" algn="ctr"/>
            <a:r>
              <a:rPr lang="es-CL" sz="28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incendios forestales</a:t>
            </a:r>
            <a:endParaRPr lang="es-ES" sz="2800" b="1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97270" y="400582"/>
          <a:ext cx="5792429" cy="616095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870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18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7248">
                <a:tc>
                  <a:txBody>
                    <a:bodyPr/>
                    <a:lstStyle/>
                    <a:p>
                      <a:pPr marL="5397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Generación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rebuchet MS"/>
                          <a:cs typeface="Trebuchet MS"/>
                        </a:rPr>
                        <a:t>Factor 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677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generación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CL" sz="1600" dirty="0">
                          <a:effectLst/>
                          <a:latin typeface="+mn-lt"/>
                          <a:ea typeface="Trebuchet MS"/>
                          <a:cs typeface="Trebuchet MS"/>
                        </a:rPr>
                        <a:t>continuidad</a:t>
                      </a: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generación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continuidad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velocidad</a:t>
                      </a:r>
                      <a:endParaRPr lang="es-CL" sz="1600" dirty="0"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9355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generación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continuidad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velocidad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intensidad</a:t>
                      </a:r>
                      <a:endParaRPr lang="es-CL" sz="1600" dirty="0"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5806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generación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continuidad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velocidad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intensidad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IUF</a:t>
                      </a:r>
                      <a:endParaRPr lang="es-CL" sz="1600" dirty="0"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82258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generación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continuidad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velocidad 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intensidad 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IUF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simultaneidad</a:t>
                      </a:r>
                      <a:endParaRPr lang="es-CL" sz="1600" dirty="0"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38709">
                <a:tc>
                  <a:txBody>
                    <a:bodyPr/>
                    <a:lstStyle/>
                    <a:p>
                      <a:pPr marL="5080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es-ES" sz="2400" b="1" u="sng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s-ES" sz="24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generación </a:t>
                      </a:r>
                      <a:endParaRPr lang="es-CL" sz="24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continuidad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velocidad 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intensidad 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IUF</a:t>
                      </a:r>
                      <a:endParaRPr lang="es-CL" sz="1600" dirty="0">
                        <a:effectLst/>
                        <a:latin typeface="+mn-lt"/>
                      </a:endParaRPr>
                    </a:p>
                    <a:p>
                      <a:pPr marL="342900" lvl="0" indent="-2476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simultaneidad</a:t>
                      </a:r>
                    </a:p>
                    <a:p>
                      <a:pPr marL="342900" marR="0" lvl="0" indent="-2476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cambio climático </a:t>
                      </a:r>
                      <a:endParaRPr lang="es-CL" sz="1600" dirty="0">
                        <a:effectLst/>
                        <a:latin typeface="+mn-lt"/>
                        <a:ea typeface="Trebuchet MS"/>
                        <a:cs typeface="Trebuchet MS"/>
                      </a:endParaRPr>
                    </a:p>
                  </a:txBody>
                  <a:tcPr marL="52464" marR="52464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r="30337"/>
          <a:stretch/>
        </p:blipFill>
        <p:spPr bwMode="auto">
          <a:xfrm>
            <a:off x="7266505" y="1384580"/>
            <a:ext cx="3821676" cy="459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24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B721FB-225D-E686-428F-98E7F5631267}"/>
              </a:ext>
            </a:extLst>
          </p:cNvPr>
          <p:cNvSpPr txBox="1"/>
          <p:nvPr/>
        </p:nvSpPr>
        <p:spPr>
          <a:xfrm>
            <a:off x="427513" y="483918"/>
            <a:ext cx="4457754" cy="3553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Tormenta de </a:t>
            </a:r>
            <a:r>
              <a:rPr lang="en-US" sz="2400" b="1" dirty="0" err="1">
                <a:solidFill>
                  <a:srgbClr val="FF0000"/>
                </a:solidFill>
              </a:rPr>
              <a:t>fuego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s-419" sz="2000" kern="100" dirty="0">
              <a:solidFill>
                <a:srgbClr val="212529"/>
              </a:solidFill>
              <a:effectLst/>
              <a:latin typeface="Roboto" panose="020F05020202040302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2017 Chile experimentó primer incendio de sexta generación“ tormenta de fuego”</a:t>
            </a:r>
            <a:endParaRPr lang="es-419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Área siniestrada de </a:t>
            </a:r>
            <a:r>
              <a:rPr lang="es-419" sz="2000" kern="100" dirty="0">
                <a:solidFill>
                  <a:srgbClr val="FF0000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596 mil hectáreas</a:t>
            </a: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, avance fue 8.200 ha/hora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60.000 kW/m.</a:t>
            </a:r>
            <a:endParaRPr lang="es-419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Incendio de las </a:t>
            </a:r>
            <a:r>
              <a:rPr lang="es-419" sz="2000" kern="100" dirty="0">
                <a:solidFill>
                  <a:srgbClr val="FF0000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Máquinas quemó </a:t>
            </a: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alrededor de </a:t>
            </a:r>
            <a:r>
              <a:rPr lang="es-419" sz="2000" kern="100" dirty="0">
                <a:solidFill>
                  <a:srgbClr val="FF0000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187.000 </a:t>
            </a:r>
            <a:r>
              <a:rPr lang="es-419" sz="2000" kern="100" dirty="0">
                <a:solidFill>
                  <a:srgbClr val="212529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ha, de las cuales 115.000 se quemaron en un periodo de </a:t>
            </a:r>
            <a:r>
              <a:rPr lang="es-419" sz="2000" kern="100" dirty="0">
                <a:solidFill>
                  <a:srgbClr val="FF0000"/>
                </a:solidFill>
                <a:effectLst/>
                <a:latin typeface="Roboto" panose="020F0502020204030204" pitchFamily="2" charset="0"/>
                <a:ea typeface="Calibri" panose="020F0502020204030204" pitchFamily="34" charset="0"/>
                <a:cs typeface="Arial" panose="020B0604020202020204" pitchFamily="34" charset="0"/>
              </a:rPr>
              <a:t>14 horas. un avance de 8.142 ha/hora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2600  </a:t>
            </a:r>
            <a:r>
              <a:rPr lang="en-US" sz="2000" dirty="0" err="1">
                <a:solidFill>
                  <a:srgbClr val="FF0000"/>
                </a:solidFill>
              </a:rPr>
              <a:t>viviendas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afectas</a:t>
            </a:r>
            <a:r>
              <a:rPr lang="en-US" sz="2000" dirty="0">
                <a:solidFill>
                  <a:srgbClr val="FF0000"/>
                </a:solidFill>
              </a:rPr>
              <a:t>  14000 personas </a:t>
            </a:r>
            <a:r>
              <a:rPr lang="en-US" sz="2000" dirty="0" err="1">
                <a:solidFill>
                  <a:srgbClr val="FF0000"/>
                </a:solidFill>
              </a:rPr>
              <a:t>afectadas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ncendio-chile">
            <a:extLst>
              <a:ext uri="{FF2B5EF4-FFF2-40B4-BE49-F238E27FC236}">
                <a16:creationId xmlns:a16="http://schemas.microsoft.com/office/drawing/2014/main" xmlns="" id="{49C4DE25-52F1-0B66-1D14-B02A3D7D2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r="-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1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pic>
        <p:nvPicPr>
          <p:cNvPr id="4" name="Picture 3" descr="A cloud of smoke in the sky&#10;&#10;Description automatically generated">
            <a:extLst>
              <a:ext uri="{FF2B5EF4-FFF2-40B4-BE49-F238E27FC236}">
                <a16:creationId xmlns:a16="http://schemas.microsoft.com/office/drawing/2014/main" xmlns="" id="{DDBD787C-46F5-47BA-3D8F-4C6DF91B7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869" y="2885554"/>
            <a:ext cx="3537856" cy="2653392"/>
          </a:xfrm>
          <a:prstGeom prst="rect">
            <a:avLst/>
          </a:prstGeom>
        </p:spPr>
      </p:pic>
      <p:pic>
        <p:nvPicPr>
          <p:cNvPr id="5" name="Picture 4" descr="A large fire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AAE2DAA-1788-057F-701F-5DDBAD080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96" y="626189"/>
            <a:ext cx="4630263" cy="3472697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66AA5E01-76C9-5028-0F17-4A54B3A7623D}"/>
              </a:ext>
            </a:extLst>
          </p:cNvPr>
          <p:cNvSpPr txBox="1"/>
          <p:nvPr/>
        </p:nvSpPr>
        <p:spPr>
          <a:xfrm>
            <a:off x="636830" y="626189"/>
            <a:ext cx="282474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392 Km </a:t>
            </a: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de largo</a:t>
            </a:r>
          </a:p>
          <a:p>
            <a:pPr defTabSz="704088">
              <a:spcAft>
                <a:spcPts val="600"/>
              </a:spcAft>
            </a:pPr>
            <a:endParaRPr lang="es-CR" sz="2400" kern="1200" dirty="0">
              <a:solidFill>
                <a:schemeClr val="tx1"/>
              </a:solidFill>
              <a:latin typeface="Arial Black" pitchFamily="34" charset="0"/>
              <a:ea typeface="+mn-ea"/>
              <a:cs typeface="+mn-cs"/>
            </a:endParaRP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Superficie afectada</a:t>
            </a: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950.000 ha</a:t>
            </a: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 Bolivia</a:t>
            </a:r>
          </a:p>
          <a:p>
            <a:pPr defTabSz="704088">
              <a:spcAft>
                <a:spcPts val="600"/>
              </a:spcAft>
            </a:pPr>
            <a:endParaRPr lang="es-CR" sz="2400" kern="1200" dirty="0">
              <a:solidFill>
                <a:schemeClr val="tx1"/>
              </a:solidFill>
              <a:latin typeface="Arial Black" pitchFamily="34" charset="0"/>
              <a:ea typeface="+mn-ea"/>
              <a:cs typeface="+mn-cs"/>
            </a:endParaRP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325.000 ha.</a:t>
            </a:r>
          </a:p>
          <a:p>
            <a:pPr defTabSz="704088">
              <a:spcAft>
                <a:spcPts val="600"/>
              </a:spcAft>
            </a:pPr>
            <a:r>
              <a:rPr lang="es-CR" sz="2400" kern="1200" dirty="0">
                <a:solidFill>
                  <a:schemeClr val="tx1"/>
                </a:solidFill>
                <a:latin typeface="Arial Black" pitchFamily="34" charset="0"/>
                <a:ea typeface="+mn-ea"/>
                <a:cs typeface="+mn-cs"/>
              </a:rPr>
              <a:t>Paraguay</a:t>
            </a:r>
          </a:p>
          <a:p>
            <a:pPr defTabSz="704088">
              <a:spcAft>
                <a:spcPts val="600"/>
              </a:spcAft>
            </a:pPr>
            <a:endParaRPr lang="es-CR" sz="2400" dirty="0">
              <a:latin typeface="Arial Black" pitchFamily="34" charset="0"/>
            </a:endParaRPr>
          </a:p>
          <a:p>
            <a:pPr defTabSz="704088">
              <a:spcAft>
                <a:spcPts val="600"/>
              </a:spcAft>
            </a:pPr>
            <a:r>
              <a:rPr lang="es-CR" sz="2400" dirty="0">
                <a:latin typeface="Arial Black" pitchFamily="34" charset="0"/>
              </a:rPr>
              <a:t>8 </a:t>
            </a:r>
            <a:r>
              <a:rPr lang="es-CR" sz="2400" dirty="0" err="1">
                <a:latin typeface="Arial Black" pitchFamily="34" charset="0"/>
              </a:rPr>
              <a:t>Pirocumulos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B55E74-D793-99A0-BA42-648E96853E32}"/>
              </a:ext>
            </a:extLst>
          </p:cNvPr>
          <p:cNvSpPr txBox="1"/>
          <p:nvPr/>
        </p:nvSpPr>
        <p:spPr>
          <a:xfrm>
            <a:off x="4298168" y="949722"/>
            <a:ext cx="222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2019</a:t>
            </a:r>
            <a:endParaRPr lang="es-419" sz="3600" b="1" dirty="0"/>
          </a:p>
        </p:txBody>
      </p:sp>
    </p:spTree>
    <p:extLst>
      <p:ext uri="{BB962C8B-B14F-4D97-AF65-F5344CB8AC3E}">
        <p14:creationId xmlns:p14="http://schemas.microsoft.com/office/powerpoint/2010/main" val="107649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2" name="Picture 1" descr="A satellite image of a red land&#10;&#10;Description automatically generated">
            <a:extLst>
              <a:ext uri="{FF2B5EF4-FFF2-40B4-BE49-F238E27FC236}">
                <a16:creationId xmlns:a16="http://schemas.microsoft.com/office/drawing/2014/main" xmlns="" id="{59B614D3-A6F5-A43C-34EB-C8194D11B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34" y="3930466"/>
            <a:ext cx="2872466" cy="2239487"/>
          </a:xfrm>
          <a:prstGeom prst="rect">
            <a:avLst/>
          </a:prstGeom>
        </p:spPr>
      </p:pic>
      <p:pic>
        <p:nvPicPr>
          <p:cNvPr id="3" name="Picture 2" descr="A view of a landscape from a window&#10;&#10;Description automatically generated">
            <a:extLst>
              <a:ext uri="{FF2B5EF4-FFF2-40B4-BE49-F238E27FC236}">
                <a16:creationId xmlns:a16="http://schemas.microsoft.com/office/drawing/2014/main" xmlns="" id="{EF50D445-0EEF-BA0C-C569-CFC429C82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428" y="555264"/>
            <a:ext cx="2428271" cy="3237693"/>
          </a:xfrm>
          <a:prstGeom prst="rect">
            <a:avLst/>
          </a:prstGeom>
        </p:spPr>
      </p:pic>
      <p:pic>
        <p:nvPicPr>
          <p:cNvPr id="4" name="Picture 3" descr="A map with a graph and a map with a map and a map with a map with a map and a map with a map with a map and a map with a map with a map and&#10;&#10;Description automatically generated">
            <a:extLst>
              <a:ext uri="{FF2B5EF4-FFF2-40B4-BE49-F238E27FC236}">
                <a16:creationId xmlns:a16="http://schemas.microsoft.com/office/drawing/2014/main" xmlns="" id="{17B35354-CD56-0310-E6E4-D569F3640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2"/>
          <a:stretch/>
        </p:blipFill>
        <p:spPr>
          <a:xfrm>
            <a:off x="601752" y="872764"/>
            <a:ext cx="7434732" cy="473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57"/>
            <a:ext cx="12192000" cy="6854430"/>
          </a:xfrm>
          <a:prstGeom prst="rect">
            <a:avLst/>
          </a:prstGeom>
        </p:spPr>
      </p:pic>
      <p:pic>
        <p:nvPicPr>
          <p:cNvPr id="2" name="Picture 1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xmlns="" id="{52D4D926-0DCA-B966-8EF1-B32FA6CE4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3" y="482600"/>
            <a:ext cx="5329083" cy="5409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xmlns="" id="{BEA9B88F-8E83-955B-23E9-C148F7260A4C}"/>
              </a:ext>
            </a:extLst>
          </p:cNvPr>
          <p:cNvGrpSpPr>
            <a:grpSpLocks/>
          </p:cNvGrpSpPr>
          <p:nvPr/>
        </p:nvGrpSpPr>
        <p:grpSpPr bwMode="auto">
          <a:xfrm>
            <a:off x="7228848" y="992004"/>
            <a:ext cx="4704566" cy="4390871"/>
            <a:chOff x="0" y="0"/>
            <a:chExt cx="84415" cy="62357"/>
          </a:xfrm>
        </p:grpSpPr>
        <p:pic>
          <p:nvPicPr>
            <p:cNvPr id="4" name="Picture 214">
              <a:extLst>
                <a:ext uri="{FF2B5EF4-FFF2-40B4-BE49-F238E27FC236}">
                  <a16:creationId xmlns:a16="http://schemas.microsoft.com/office/drawing/2014/main" xmlns="" id="{E423D529-58FE-4541-2307-1F28AF5E1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4415" cy="5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3">
              <a:extLst>
                <a:ext uri="{FF2B5EF4-FFF2-40B4-BE49-F238E27FC236}">
                  <a16:creationId xmlns:a16="http://schemas.microsoft.com/office/drawing/2014/main" xmlns="" id="{5B4C1C84-5A4F-1BF0-B40E-8802D8303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30" y="58757"/>
              <a:ext cx="63145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s-419" altLang="es-419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Mapa 4 Cronología de los Incendios elaborado por Yovanny Quintero</a:t>
              </a:r>
              <a:endParaRPr kumimoji="0" lang="es-419" altLang="es-419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6B3BE7-F18A-26B0-24A4-3A94305D6393}"/>
              </a:ext>
            </a:extLst>
          </p:cNvPr>
          <p:cNvSpPr txBox="1"/>
          <p:nvPr/>
        </p:nvSpPr>
        <p:spPr>
          <a:xfrm>
            <a:off x="6018381" y="254110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2022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2931207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05649"/>
            <a:ext cx="12192000" cy="6854430"/>
          </a:xfrm>
          <a:prstGeom prst="rect">
            <a:avLst/>
          </a:prstGeom>
        </p:spPr>
      </p:pic>
      <p:pic>
        <p:nvPicPr>
          <p:cNvPr id="6" name="Google Shape;195;p16">
            <a:extLst>
              <a:ext uri="{FF2B5EF4-FFF2-40B4-BE49-F238E27FC236}">
                <a16:creationId xmlns:a16="http://schemas.microsoft.com/office/drawing/2014/main" xmlns="" id="{04CF1203-8364-098D-F1BD-96D78CE276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049" t="20604" r="36049" b="14561"/>
          <a:stretch/>
        </p:blipFill>
        <p:spPr>
          <a:xfrm>
            <a:off x="6976750" y="508001"/>
            <a:ext cx="4669150" cy="5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moke billowing from a fire&#10;&#10;Description automatically generated">
            <a:extLst>
              <a:ext uri="{FF2B5EF4-FFF2-40B4-BE49-F238E27FC236}">
                <a16:creationId xmlns:a16="http://schemas.microsoft.com/office/drawing/2014/main" xmlns="" id="{6274BAF1-F369-D838-A7BA-A747BA570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7"/>
          <a:stretch/>
        </p:blipFill>
        <p:spPr>
          <a:xfrm>
            <a:off x="546100" y="508001"/>
            <a:ext cx="4523774" cy="5690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9C4D99-D777-5487-DC21-415E24561628}"/>
              </a:ext>
            </a:extLst>
          </p:cNvPr>
          <p:cNvSpPr txBox="1"/>
          <p:nvPr/>
        </p:nvSpPr>
        <p:spPr>
          <a:xfrm>
            <a:off x="5383190" y="278266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2023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912936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6" name="Google Shape;252;p22" descr="A group of cars on a road&#10;&#10;Description automatically generated">
            <a:extLst>
              <a:ext uri="{FF2B5EF4-FFF2-40B4-BE49-F238E27FC236}">
                <a16:creationId xmlns:a16="http://schemas.microsoft.com/office/drawing/2014/main" xmlns="" id="{8DE158FC-1624-C7B1-B8BF-A349C77179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3505" y="668224"/>
            <a:ext cx="4058295" cy="552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17">
            <a:extLst>
              <a:ext uri="{FF2B5EF4-FFF2-40B4-BE49-F238E27FC236}">
                <a16:creationId xmlns:a16="http://schemas.microsoft.com/office/drawing/2014/main" xmlns="" id="{3F5593CE-972C-59FB-CE3B-148B9DA1FA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980"/>
          <a:stretch/>
        </p:blipFill>
        <p:spPr>
          <a:xfrm>
            <a:off x="272551" y="572974"/>
            <a:ext cx="5993449" cy="5616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F40FC9-BAC6-B1B2-9A9F-FA38CE819824}"/>
              </a:ext>
            </a:extLst>
          </p:cNvPr>
          <p:cNvSpPr txBox="1"/>
          <p:nvPr/>
        </p:nvSpPr>
        <p:spPr>
          <a:xfrm>
            <a:off x="6404895" y="264296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2024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61530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915808-BBD6-DDB0-11C7-7FEA3FEF8D4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Manejo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Integral   del 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fuego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región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LAC  se ha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enfocado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2565339-4A84-4B7B-5D4D-2DB0EA75180C}"/>
              </a:ext>
            </a:extLst>
          </p:cNvPr>
          <p:cNvGrpSpPr/>
          <p:nvPr/>
        </p:nvGrpSpPr>
        <p:grpSpPr>
          <a:xfrm>
            <a:off x="5571314" y="603355"/>
            <a:ext cx="5368494" cy="5275078"/>
            <a:chOff x="5720244" y="1650023"/>
            <a:chExt cx="4423681" cy="46362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EC3F2C8-9B8A-0959-F9DE-0A10B2CD6A1B}"/>
                </a:ext>
              </a:extLst>
            </p:cNvPr>
            <p:cNvGrpSpPr/>
            <p:nvPr/>
          </p:nvGrpSpPr>
          <p:grpSpPr>
            <a:xfrm>
              <a:off x="5720244" y="1650023"/>
              <a:ext cx="4423681" cy="3711477"/>
              <a:chOff x="3776140" y="366678"/>
              <a:chExt cx="4944741" cy="4207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BBA8606E-C1AD-4156-3E68-5EC5CED66B14}"/>
                  </a:ext>
                </a:extLst>
              </p:cNvPr>
              <p:cNvGrpSpPr/>
              <p:nvPr/>
            </p:nvGrpSpPr>
            <p:grpSpPr>
              <a:xfrm>
                <a:off x="3776140" y="366678"/>
                <a:ext cx="4944741" cy="4207002"/>
                <a:chOff x="5915220" y="1666496"/>
                <a:chExt cx="3750733" cy="3410792"/>
              </a:xfrm>
            </p:grpSpPr>
            <p:sp>
              <p:nvSpPr>
                <p:cNvPr id="13" name="Isosceles Triangle 12">
                  <a:extLst>
                    <a:ext uri="{FF2B5EF4-FFF2-40B4-BE49-F238E27FC236}">
                      <a16:creationId xmlns:a16="http://schemas.microsoft.com/office/drawing/2014/main" xmlns="" id="{8D2926DB-6256-5185-6596-CC531216C7E6}"/>
                    </a:ext>
                  </a:extLst>
                </p:cNvPr>
                <p:cNvSpPr/>
                <p:nvPr/>
              </p:nvSpPr>
              <p:spPr>
                <a:xfrm>
                  <a:off x="5915220" y="1666496"/>
                  <a:ext cx="3750733" cy="341079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419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FA773C9-FAF8-C17F-D548-F9EC81AA6141}"/>
                    </a:ext>
                  </a:extLst>
                </p:cNvPr>
                <p:cNvSpPr txBox="1"/>
                <p:nvPr/>
              </p:nvSpPr>
              <p:spPr>
                <a:xfrm rot="3575001">
                  <a:off x="8314823" y="2746619"/>
                  <a:ext cx="2186075" cy="391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298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73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952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Cultura del Fuego</a:t>
                  </a:r>
                  <a:endParaRPr kumimoji="0" lang="es-419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9B86C473-1184-4D1D-3D11-96A972CAEEC7}"/>
                    </a:ext>
                  </a:extLst>
                </p:cNvPr>
                <p:cNvSpPr txBox="1"/>
                <p:nvPr/>
              </p:nvSpPr>
              <p:spPr>
                <a:xfrm rot="3581712">
                  <a:off x="7682947" y="3059340"/>
                  <a:ext cx="2816342" cy="6132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298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73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Necesidades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socio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económicas</a:t>
                  </a:r>
                  <a:endParaRPr kumimoji="0" lang="en-US" sz="221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6298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73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Los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impactos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y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los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conflictos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es-419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8059E362-ACD2-5834-0B53-670610B677FF}"/>
                    </a:ext>
                  </a:extLst>
                </p:cNvPr>
                <p:cNvSpPr txBox="1"/>
                <p:nvPr/>
              </p:nvSpPr>
              <p:spPr>
                <a:xfrm rot="18043229">
                  <a:off x="4865058" y="2772297"/>
                  <a:ext cx="2578989" cy="4436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298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73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44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Manejo</a:t>
                  </a:r>
                  <a:r>
                    <a:rPr kumimoji="0" lang="en-US" sz="344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del Fuego</a:t>
                  </a:r>
                  <a:endParaRPr kumimoji="0" lang="es-419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869A14CD-A36E-62F9-15C8-33152B7FF6EB}"/>
                    </a:ext>
                  </a:extLst>
                </p:cNvPr>
                <p:cNvSpPr txBox="1"/>
                <p:nvPr/>
              </p:nvSpPr>
              <p:spPr>
                <a:xfrm rot="18059232">
                  <a:off x="5150906" y="3084700"/>
                  <a:ext cx="2721531" cy="313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983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73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Prevención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,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Extinción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</a:t>
                  </a:r>
                  <a:r>
                    <a:rPr kumimoji="0" lang="en-US" sz="2214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Usos</a:t>
                  </a:r>
                  <a:r>
                    <a:rPr kumimoji="0" lang="en-US" sz="2214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endParaRPr kumimoji="0" lang="es-419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8A5734F-10D6-557A-4AED-A34B3DE50A18}"/>
                  </a:ext>
                </a:extLst>
              </p:cNvPr>
              <p:cNvSpPr txBox="1"/>
              <p:nvPr/>
            </p:nvSpPr>
            <p:spPr>
              <a:xfrm>
                <a:off x="4893142" y="2768081"/>
                <a:ext cx="2710735" cy="1535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298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3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52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Manejo</a:t>
                </a:r>
                <a:r>
                  <a:rPr kumimoji="0" lang="en-US" sz="2952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Integral  </a:t>
                </a:r>
              </a:p>
              <a:p>
                <a:pPr marL="0" marR="0" lvl="0" indent="0" algn="ctr" defTabSz="6298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38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52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del Fuego</a:t>
                </a:r>
                <a:endParaRPr kumimoji="0" lang="es-419" sz="2952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419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80A43E6-222D-6F88-B3D1-DFBF37540959}"/>
                </a:ext>
              </a:extLst>
            </p:cNvPr>
            <p:cNvSpPr txBox="1"/>
            <p:nvPr/>
          </p:nvSpPr>
          <p:spPr>
            <a:xfrm>
              <a:off x="6652045" y="5409024"/>
              <a:ext cx="2569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298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52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Ecología</a:t>
              </a:r>
              <a:r>
                <a:rPr kumimoji="0" lang="en-US" sz="29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del Fuego </a:t>
              </a:r>
              <a:endParaRPr kumimoji="0" lang="es-419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D565254-A93D-A99A-7BE0-1D54A4C28473}"/>
                </a:ext>
              </a:extLst>
            </p:cNvPr>
            <p:cNvSpPr txBox="1"/>
            <p:nvPr/>
          </p:nvSpPr>
          <p:spPr>
            <a:xfrm>
              <a:off x="6652045" y="5824575"/>
              <a:ext cx="2661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298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52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Beneficios</a:t>
              </a:r>
              <a:r>
                <a:rPr kumimoji="0" lang="en-US" sz="29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y </a:t>
              </a:r>
              <a:r>
                <a:rPr kumimoji="0" lang="en-US" sz="2952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Daños</a:t>
              </a:r>
              <a:r>
                <a:rPr kumimoji="0" lang="en-US" sz="29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s-419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98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F47E958-6119-E385-F64B-A5315468C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r="16820"/>
          <a:stretch/>
        </p:blipFill>
        <p:spPr bwMode="auto">
          <a:xfrm>
            <a:off x="-9886" y="10"/>
            <a:ext cx="62374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3CDA7C-9F9F-F80E-F4BB-834BD47FD8AD}"/>
              </a:ext>
            </a:extLst>
          </p:cNvPr>
          <p:cNvSpPr txBox="1"/>
          <p:nvPr/>
        </p:nvSpPr>
        <p:spPr>
          <a:xfrm>
            <a:off x="6497053" y="498130"/>
            <a:ext cx="5255393" cy="59159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 u="none" strike="noStrike" baseline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ECOSISTEMAS   DE  AMERICA LATINA   QUE SON DEPENDIENTES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DEL FUEGO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México,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la mayor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diversidad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pino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mayoría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pino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vinculadas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perturbaciones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 menudo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definidas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regímenes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América Central  y ell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Caribe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Guatemala,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Belice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Honduras y Nicaragua,  República Dominicana, Cuba 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bosques y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sabanas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dependientes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Sur América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Cerrado</a:t>
            </a:r>
            <a:r>
              <a:rPr lang="en-US" sz="2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  Gran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Sabana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lanos de Venezuela,  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Bolivia y Perú hay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pastizales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Los bosques y las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sabanas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palmeras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que son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mantenidos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 u="none" strike="noStrike" baseline="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6" name="Picture 9" descr="spanish usaid logo">
            <a:extLst>
              <a:ext uri="{FF2B5EF4-FFF2-40B4-BE49-F238E27FC236}">
                <a16:creationId xmlns:a16="http://schemas.microsoft.com/office/drawing/2014/main" xmlns="" id="{A6D6CCD0-7C22-2F76-5BD4-12255933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79" y="96253"/>
            <a:ext cx="1712516" cy="50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71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own in the mountains&#10;&#10;Description automatically generated">
            <a:extLst>
              <a:ext uri="{FF2B5EF4-FFF2-40B4-BE49-F238E27FC236}">
                <a16:creationId xmlns:a16="http://schemas.microsoft.com/office/drawing/2014/main" xmlns="" id="{DA3E1C5E-1AA1-1E73-C237-E6B4D3F3F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" r="1065"/>
          <a:stretch/>
        </p:blipFill>
        <p:spPr>
          <a:xfrm>
            <a:off x="3650382" y="118882"/>
            <a:ext cx="9064730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57A303-FD6A-84B7-DFCC-40C17D0A77FA}"/>
              </a:ext>
            </a:extLst>
          </p:cNvPr>
          <p:cNvSpPr txBox="1"/>
          <p:nvPr/>
        </p:nvSpPr>
        <p:spPr>
          <a:xfrm>
            <a:off x="-1" y="2718054"/>
            <a:ext cx="4446529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400" b="0" i="0" u="none" strike="noStrike" baseline="0" dirty="0"/>
              <a:t>La </a:t>
            </a:r>
            <a:r>
              <a:rPr lang="en-US" sz="2400" b="0" i="0" u="none" strike="noStrike" baseline="0" dirty="0" err="1"/>
              <a:t>gestión</a:t>
            </a:r>
            <a:r>
              <a:rPr lang="en-US" sz="2400" b="0" i="0" u="none" strike="noStrike" baseline="0" dirty="0"/>
              <a:t> del </a:t>
            </a:r>
            <a:r>
              <a:rPr lang="en-US" sz="2400" b="0" i="0" u="none" strike="noStrike" baseline="0" dirty="0" err="1"/>
              <a:t>territorio</a:t>
            </a:r>
            <a:r>
              <a:rPr lang="en-US" sz="2400" b="0" i="0" u="none" strike="noStrike" baseline="0" dirty="0"/>
              <a:t> es clave </a:t>
            </a:r>
            <a:r>
              <a:rPr lang="en-US" sz="2400" b="0" i="0" u="none" strike="noStrike" baseline="0" dirty="0" err="1"/>
              <a:t>en</a:t>
            </a:r>
            <a:r>
              <a:rPr lang="en-US" sz="2400" b="0" i="0" u="none" strike="noStrike" baseline="0" dirty="0"/>
              <a:t> la </a:t>
            </a:r>
            <a:r>
              <a:rPr lang="en-US" sz="2400" b="0" i="0" u="none" strike="noStrike" baseline="0" dirty="0" err="1"/>
              <a:t>conservación</a:t>
            </a:r>
            <a:r>
              <a:rPr lang="en-US" sz="2400" b="0" i="0" u="none" strike="noStrike" baseline="0" dirty="0"/>
              <a:t> de </a:t>
            </a:r>
            <a:r>
              <a:rPr lang="en-US" sz="2400" b="0" i="0" u="none" strike="noStrike" baseline="0" dirty="0" err="1"/>
              <a:t>los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recursos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naturales,ya</a:t>
            </a:r>
            <a:r>
              <a:rPr lang="en-US" sz="2400" b="0" i="0" u="none" strike="noStrike" baseline="0" dirty="0"/>
              <a:t> que de </a:t>
            </a:r>
            <a:r>
              <a:rPr lang="en-US" sz="2400" b="0" i="0" u="none" strike="noStrike" baseline="0" dirty="0" err="1"/>
              <a:t>ello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va</a:t>
            </a:r>
            <a:r>
              <a:rPr lang="en-US" sz="2400" b="0" i="0" u="none" strike="noStrike" baseline="0" dirty="0"/>
              <a:t> a </a:t>
            </a:r>
            <a:r>
              <a:rPr lang="en-US" sz="2400" b="0" i="0" u="none" strike="noStrike" baseline="0" dirty="0" err="1"/>
              <a:t>depender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el</a:t>
            </a:r>
            <a:r>
              <a:rPr lang="en-US" sz="2400" b="0" i="0" u="none" strike="noStrike" baseline="0" dirty="0"/>
              <a:t>  </a:t>
            </a:r>
            <a:r>
              <a:rPr lang="en-US" sz="2400" b="0" i="0" u="none" strike="noStrike" baseline="0" dirty="0" err="1"/>
              <a:t>diseñ</a:t>
            </a:r>
            <a:r>
              <a:rPr lang="en-US" sz="2400" dirty="0" err="1"/>
              <a:t>o</a:t>
            </a:r>
            <a:r>
              <a:rPr lang="en-US" sz="2400" dirty="0"/>
              <a:t>  y </a:t>
            </a:r>
            <a:r>
              <a:rPr lang="en-US" sz="2400" dirty="0" err="1"/>
              <a:t>desarrollo</a:t>
            </a:r>
            <a:r>
              <a:rPr lang="en-US" sz="2400" dirty="0"/>
              <a:t> </a:t>
            </a:r>
            <a:r>
              <a:rPr lang="en-US" sz="2400" b="0" i="0" u="none" strike="noStrike" baseline="0" dirty="0"/>
              <a:t>de </a:t>
            </a:r>
            <a:r>
              <a:rPr lang="en-US" sz="2400" b="0" i="0" u="none" strike="noStrike" baseline="0" dirty="0" err="1"/>
              <a:t>procesos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equipamiento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recursos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humanos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distribución</a:t>
            </a:r>
            <a:r>
              <a:rPr lang="en-US" sz="2400" b="0" i="0" u="none" strike="noStrike" baseline="0" dirty="0"/>
              <a:t> de </a:t>
            </a:r>
            <a:r>
              <a:rPr lang="en-US" sz="2400" b="0" i="0" u="none" strike="noStrike" baseline="0" dirty="0" err="1"/>
              <a:t>medios</a:t>
            </a:r>
            <a:r>
              <a:rPr lang="en-US" sz="2400" b="0" i="0" u="none" strike="noStrike" baseline="0" dirty="0"/>
              <a:t>…, y </a:t>
            </a:r>
            <a:r>
              <a:rPr lang="en-US" sz="2400" b="0" i="0" u="none" strike="noStrike" baseline="0" dirty="0" err="1"/>
              <a:t>presupuesto</a:t>
            </a:r>
            <a:r>
              <a:rPr lang="en-US" sz="1700" b="0" i="0" u="none" strike="noStrike" baseline="0" dirty="0"/>
              <a:t>.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10F63B-94A4-AF72-9B50-6EF4D817B66C}"/>
              </a:ext>
            </a:extLst>
          </p:cNvPr>
          <p:cNvSpPr txBox="1"/>
          <p:nvPr/>
        </p:nvSpPr>
        <p:spPr>
          <a:xfrm>
            <a:off x="312821" y="1002960"/>
            <a:ext cx="3337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Que </a:t>
            </a:r>
            <a:r>
              <a:rPr lang="en-US" sz="3200" b="1" dirty="0" err="1"/>
              <a:t>requerimos</a:t>
            </a:r>
            <a:r>
              <a:rPr lang="en-US" sz="3200" b="1" dirty="0"/>
              <a:t> </a:t>
            </a:r>
            <a:r>
              <a:rPr lang="en-US" sz="3200" b="1" dirty="0" err="1"/>
              <a:t>fortalecer</a:t>
            </a:r>
            <a:endParaRPr lang="es-419" sz="3200" b="1" dirty="0"/>
          </a:p>
        </p:txBody>
      </p:sp>
    </p:spTree>
    <p:extLst>
      <p:ext uri="{BB962C8B-B14F-4D97-AF65-F5344CB8AC3E}">
        <p14:creationId xmlns:p14="http://schemas.microsoft.com/office/powerpoint/2010/main" val="111967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99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07" y="365516"/>
            <a:ext cx="10515600" cy="1325563"/>
          </a:xfrm>
        </p:spPr>
        <p:txBody>
          <a:bodyPr/>
          <a:lstStyle/>
          <a:p>
            <a:r>
              <a:rPr lang="es-EC" dirty="0" smtClean="0"/>
              <a:t>Pérdida </a:t>
            </a:r>
            <a:r>
              <a:rPr lang="es-EC" dirty="0"/>
              <a:t>de los bosques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596CD3-4794-DCB0-0C84-0D4763DF145B}"/>
              </a:ext>
            </a:extLst>
          </p:cNvPr>
          <p:cNvSpPr txBox="1"/>
          <p:nvPr/>
        </p:nvSpPr>
        <p:spPr>
          <a:xfrm>
            <a:off x="521840" y="1505463"/>
            <a:ext cx="3429000" cy="1689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highlight>
                  <a:srgbClr val="FFFFFF"/>
                </a:highlight>
              </a:rPr>
              <a:t>E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l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planeta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perdió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3.7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millones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de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hectáreas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de bosques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primarios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</a:t>
            </a:r>
            <a:r>
              <a:rPr lang="en-US" sz="2800" b="1" dirty="0" err="1">
                <a:effectLst/>
                <a:highlight>
                  <a:srgbClr val="FFFFFF"/>
                </a:highlight>
              </a:rPr>
              <a:t>en</a:t>
            </a:r>
            <a:r>
              <a:rPr lang="en-US" sz="2800" b="1" dirty="0">
                <a:effectLst/>
                <a:highlight>
                  <a:srgbClr val="FFFFFF"/>
                </a:highlight>
              </a:rPr>
              <a:t> 2023.</a:t>
            </a:r>
            <a:endParaRPr lang="en-US" sz="2800" b="1" dirty="0"/>
          </a:p>
        </p:txBody>
      </p:sp>
      <p:pic>
        <p:nvPicPr>
          <p:cNvPr id="5" name="Picture 2" descr="Superficie forestal en el mundo">
            <a:extLst>
              <a:ext uri="{FF2B5EF4-FFF2-40B4-BE49-F238E27FC236}">
                <a16:creationId xmlns:a16="http://schemas.microsoft.com/office/drawing/2014/main" xmlns="" id="{82A0B319-9B1A-5DFC-6AF8-84C3C798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1691079"/>
            <a:ext cx="7716724" cy="393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915BC7-C704-BCF7-4906-391858044C3E}"/>
              </a:ext>
            </a:extLst>
          </p:cNvPr>
          <p:cNvSpPr/>
          <p:nvPr/>
        </p:nvSpPr>
        <p:spPr>
          <a:xfrm>
            <a:off x="10210801" y="5469466"/>
            <a:ext cx="1773124" cy="1571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Fuente Banco Mundial</a:t>
            </a:r>
            <a:endParaRPr lang="es-419" sz="9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2AE862C-C2E3-FE53-AFE6-D3D5D2B4C02B}"/>
              </a:ext>
            </a:extLst>
          </p:cNvPr>
          <p:cNvSpPr txBox="1"/>
          <p:nvPr/>
        </p:nvSpPr>
        <p:spPr>
          <a:xfrm>
            <a:off x="419100" y="3303041"/>
            <a:ext cx="3429000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 smtClean="0"/>
              <a:t>pérdida</a:t>
            </a:r>
            <a:r>
              <a:rPr lang="en-US" sz="2400" dirty="0" smtClean="0"/>
              <a:t> </a:t>
            </a:r>
            <a:r>
              <a:rPr lang="en-US" sz="2400" dirty="0"/>
              <a:t>la </a:t>
            </a:r>
            <a:r>
              <a:rPr lang="en-US" sz="2400" dirty="0" err="1"/>
              <a:t>vinculamos</a:t>
            </a:r>
            <a:r>
              <a:rPr lang="en-US" sz="2400" dirty="0"/>
              <a:t> </a:t>
            </a:r>
            <a:r>
              <a:rPr lang="en-US" sz="2400" dirty="0" err="1"/>
              <a:t>deforestación</a:t>
            </a:r>
            <a:r>
              <a:rPr lang="en-US" sz="2400" dirty="0"/>
              <a:t>   </a:t>
            </a:r>
            <a:r>
              <a:rPr lang="en-US" sz="2400" dirty="0" err="1"/>
              <a:t>cambio</a:t>
            </a:r>
            <a:r>
              <a:rPr lang="en-US" sz="2400" dirty="0"/>
              <a:t> de </a:t>
            </a:r>
            <a:r>
              <a:rPr lang="en-US" sz="2400" dirty="0" err="1"/>
              <a:t>uso</a:t>
            </a:r>
            <a:r>
              <a:rPr lang="en-US" sz="2400" dirty="0"/>
              <a:t> del </a:t>
            </a:r>
            <a:r>
              <a:rPr lang="en-US" sz="2400" dirty="0" err="1"/>
              <a:t>uso</a:t>
            </a:r>
            <a:r>
              <a:rPr lang="en-US" sz="2400" dirty="0"/>
              <a:t> del </a:t>
            </a:r>
            <a:r>
              <a:rPr lang="en-US" sz="2400" dirty="0" err="1"/>
              <a:t>suelo</a:t>
            </a:r>
            <a:r>
              <a:rPr lang="en-US" sz="2400" dirty="0"/>
              <a:t>, </a:t>
            </a:r>
            <a:r>
              <a:rPr lang="en-US" sz="2400" dirty="0" err="1"/>
              <a:t>avance</a:t>
            </a:r>
            <a:r>
              <a:rPr lang="en-US" sz="2400" dirty="0"/>
              <a:t>  de la </a:t>
            </a:r>
            <a:r>
              <a:rPr lang="en-US" sz="2400" dirty="0" err="1"/>
              <a:t>fontera</a:t>
            </a:r>
            <a:r>
              <a:rPr lang="en-US" sz="2400" dirty="0"/>
              <a:t> </a:t>
            </a:r>
            <a:r>
              <a:rPr lang="en-US" sz="2400" dirty="0" err="1"/>
              <a:t>agrícola</a:t>
            </a:r>
            <a:r>
              <a:rPr lang="en-US" sz="2400" dirty="0"/>
              <a:t> y </a:t>
            </a:r>
            <a:r>
              <a:rPr lang="en-US" sz="2400" dirty="0" err="1"/>
              <a:t>los</a:t>
            </a:r>
            <a:r>
              <a:rPr lang="en-US" sz="2400" dirty="0"/>
              <a:t>  </a:t>
            </a:r>
            <a:r>
              <a:rPr lang="en-US" sz="2400" dirty="0" err="1"/>
              <a:t>incendios</a:t>
            </a:r>
            <a:r>
              <a:rPr lang="en-US" sz="2400" dirty="0"/>
              <a:t> </a:t>
            </a:r>
            <a:r>
              <a:rPr lang="en-US" sz="2400" dirty="0" err="1"/>
              <a:t>forestales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672299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2631D-C82A-8AB6-28FA-A5326F886629}"/>
              </a:ext>
            </a:extLst>
          </p:cNvPr>
          <p:cNvSpPr txBox="1"/>
          <p:nvPr/>
        </p:nvSpPr>
        <p:spPr>
          <a:xfrm>
            <a:off x="485274" y="1057706"/>
            <a:ext cx="63801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419" sz="3200" b="0" i="0" u="none" strike="noStrike" baseline="0" dirty="0">
                <a:latin typeface="TradeGothicLTStd"/>
              </a:rPr>
              <a:t>La responsabilidad de la gestión del paisaje y sus recursos</a:t>
            </a:r>
            <a:r>
              <a:rPr lang="es-419" sz="3200" dirty="0">
                <a:latin typeface="TradeGothicLTStd"/>
              </a:rPr>
              <a:t> </a:t>
            </a:r>
            <a:r>
              <a:rPr lang="es-419" sz="3200" b="0" i="0" u="none" strike="noStrike" baseline="0" dirty="0">
                <a:latin typeface="TradeGothicLTStd"/>
              </a:rPr>
              <a:t>no sólo puede recaer en las acciones institucionales si no  que  requiere una participación más activa de las comunidades. </a:t>
            </a:r>
          </a:p>
        </p:txBody>
      </p:sp>
      <p:sp>
        <p:nvSpPr>
          <p:cNvPr id="4" name="Rectangle: Rounded Corners 3" descr="Smiling students chatting in school corridor">
            <a:extLst>
              <a:ext uri="{FF2B5EF4-FFF2-40B4-BE49-F238E27FC236}">
                <a16:creationId xmlns:a16="http://schemas.microsoft.com/office/drawing/2014/main" xmlns="" id="{7D965FA4-0A5E-117B-7026-932CC3137DAC}"/>
              </a:ext>
            </a:extLst>
          </p:cNvPr>
          <p:cNvSpPr/>
          <p:nvPr/>
        </p:nvSpPr>
        <p:spPr>
          <a:xfrm rot="10800000" flipH="1" flipV="1">
            <a:off x="7279105" y="866274"/>
            <a:ext cx="4427621" cy="3922294"/>
          </a:xfrm>
          <a:prstGeom prst="roundRect">
            <a:avLst>
              <a:gd name="adj" fmla="val 10000"/>
            </a:avLst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7347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B3CE3-267A-0672-03F9-FB7B17E0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535" y="305295"/>
            <a:ext cx="7177238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PLANFICACION DE LA INTERFAZ</a:t>
            </a:r>
            <a:endParaRPr lang="es-41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3EA308-E3F3-3755-F087-3B0964A6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9" y="1014987"/>
            <a:ext cx="10039917" cy="56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74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7">
            <a:extLst>
              <a:ext uri="{FF2B5EF4-FFF2-40B4-BE49-F238E27FC236}">
                <a16:creationId xmlns:a16="http://schemas.microsoft.com/office/drawing/2014/main" xmlns="" id="{70D973A2-2852-D824-FC99-7A0A4ED84073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628" y="320079"/>
            <a:ext cx="7670667" cy="339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928C9F-619A-428F-AE30-0728EA03A4F2}"/>
              </a:ext>
            </a:extLst>
          </p:cNvPr>
          <p:cNvSpPr txBox="1"/>
          <p:nvPr/>
        </p:nvSpPr>
        <p:spPr>
          <a:xfrm>
            <a:off x="1904397" y="3749457"/>
            <a:ext cx="756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OBRAS  SILVICULTARES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HIDRANTES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CONSTRUCCIÓN DE CORTAFUEGOS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TRIAGE  ESTRUCTUAL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SISTEMAS DE EVACUACIÓN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419" sz="2800" b="1" dirty="0"/>
          </a:p>
        </p:txBody>
      </p:sp>
    </p:spTree>
    <p:extLst>
      <p:ext uri="{BB962C8B-B14F-4D97-AF65-F5344CB8AC3E}">
        <p14:creationId xmlns:p14="http://schemas.microsoft.com/office/powerpoint/2010/main" val="1020491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1" y="3570"/>
            <a:ext cx="12192000" cy="6854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017FA1-1DCE-BCB5-8591-B6E7FA4BE664}"/>
              </a:ext>
            </a:extLst>
          </p:cNvPr>
          <p:cNvSpPr txBox="1"/>
          <p:nvPr/>
        </p:nvSpPr>
        <p:spPr>
          <a:xfrm>
            <a:off x="393700" y="185852"/>
            <a:ext cx="105156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>
                <a:latin typeface="TradeGothicLTStd"/>
              </a:rPr>
              <a:t>La academia y la ciencia son vitales para aumentar y ampliar la comprensión de los incendios forestales, </a:t>
            </a:r>
            <a:r>
              <a:rPr lang="es-419" sz="3200" dirty="0">
                <a:latin typeface="TradeGothicLTStd"/>
              </a:rPr>
              <a:t>preparación, respuesta y recuperación de los incendios forestales.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3200" dirty="0">
                <a:latin typeface="TradeGothicLTStd"/>
              </a:rPr>
              <a:t>Se requiere  un cambio en los sistemas nacionales de los cuerpos en los países  que  tienen la  responsabilidad  de los incendios forestales.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3200" dirty="0">
                <a:latin typeface="TradeGothicLTStd"/>
              </a:rPr>
              <a:t>El Desarrollo de red </a:t>
            </a:r>
            <a:r>
              <a:rPr lang="es-419" sz="3200" dirty="0" err="1">
                <a:latin typeface="TradeGothicLTStd"/>
              </a:rPr>
              <a:t>Latinamericana</a:t>
            </a:r>
            <a:r>
              <a:rPr lang="es-419" sz="3200" dirty="0">
                <a:latin typeface="TradeGothicLTStd"/>
              </a:rPr>
              <a:t> y </a:t>
            </a:r>
            <a:r>
              <a:rPr lang="es-419" sz="3200">
                <a:latin typeface="TradeGothicLTStd"/>
              </a:rPr>
              <a:t>el Caribe  </a:t>
            </a:r>
            <a:r>
              <a:rPr lang="es-419" sz="3200" dirty="0">
                <a:latin typeface="TradeGothicLTStd"/>
              </a:rPr>
              <a:t>de comunidades resilientes adaptadas  al fuego.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3200" dirty="0">
              <a:latin typeface="TradeGothicLTStd"/>
            </a:endParaRPr>
          </a:p>
        </p:txBody>
      </p:sp>
    </p:spTree>
    <p:extLst>
      <p:ext uri="{BB962C8B-B14F-4D97-AF65-F5344CB8AC3E}">
        <p14:creationId xmlns:p14="http://schemas.microsoft.com/office/powerpoint/2010/main" val="228774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FFC8E15-790E-4901-8F92-E1965BD4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ED7703F-7B38-4212-B408-BB663706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1700"/>
            <a:ext cx="10515600" cy="1185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Luisa Alfaro</a:t>
            </a:r>
          </a:p>
          <a:p>
            <a:pPr marL="0" indent="0" algn="ctr">
              <a:buNone/>
            </a:pPr>
            <a:r>
              <a:rPr lang="es-ES" sz="2000" dirty="0" err="1">
                <a:solidFill>
                  <a:schemeClr val="bg1"/>
                </a:solidFill>
              </a:rPr>
              <a:t>lualfaro</a:t>
            </a:r>
            <a:r>
              <a:rPr lang="en-US" sz="2000" dirty="0">
                <a:solidFill>
                  <a:schemeClr val="bg1"/>
                </a:solidFill>
              </a:rPr>
              <a:t>@usaid.gov</a:t>
            </a:r>
            <a:endParaRPr lang="es-E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506 83122794</a:t>
            </a:r>
            <a:endParaRPr lang="es-EC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5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947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10  </a:t>
            </a:r>
            <a:r>
              <a:rPr lang="en-US" sz="4400" b="1" dirty="0" err="1">
                <a:solidFill>
                  <a:srgbClr val="FF0000"/>
                </a:solidFill>
              </a:rPr>
              <a:t>Países</a:t>
            </a:r>
            <a:r>
              <a:rPr lang="en-US" sz="4400" b="1" dirty="0">
                <a:solidFill>
                  <a:srgbClr val="FF0000"/>
                </a:solidFill>
              </a:rPr>
              <a:t>  que </a:t>
            </a:r>
            <a:r>
              <a:rPr lang="en-US" sz="4400" b="1" dirty="0" err="1">
                <a:solidFill>
                  <a:srgbClr val="FF0000"/>
                </a:solidFill>
              </a:rPr>
              <a:t>perdieron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más</a:t>
            </a:r>
            <a:r>
              <a:rPr lang="en-US" sz="4400" b="1" dirty="0">
                <a:solidFill>
                  <a:srgbClr val="FF0000"/>
                </a:solidFill>
              </a:rPr>
              <a:t> bosques entre </a:t>
            </a:r>
            <a:r>
              <a:rPr lang="en-US" sz="4400" b="1" dirty="0" err="1">
                <a:solidFill>
                  <a:srgbClr val="FF0000"/>
                </a:solidFill>
              </a:rPr>
              <a:t>el</a:t>
            </a:r>
            <a:r>
              <a:rPr lang="en-US" sz="4400" b="1" dirty="0">
                <a:solidFill>
                  <a:srgbClr val="FF0000"/>
                </a:solidFill>
              </a:rPr>
              <a:t>  2022 y 2023 </a:t>
            </a:r>
            <a:r>
              <a:rPr lang="es-419" sz="4400" b="1" dirty="0">
                <a:solidFill>
                  <a:srgbClr val="FF0000"/>
                </a:solidFill>
              </a:rPr>
              <a:t/>
            </a:r>
            <a:br>
              <a:rPr lang="es-419" sz="4400" b="1" dirty="0">
                <a:solidFill>
                  <a:srgbClr val="FF0000"/>
                </a:solidFill>
              </a:rPr>
            </a:br>
            <a:endParaRPr lang="es-EC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358AD2C-DAF3-0F2D-57F4-B53B287BA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/>
          <a:stretch/>
        </p:blipFill>
        <p:spPr bwMode="auto">
          <a:xfrm>
            <a:off x="160867" y="1902716"/>
            <a:ext cx="6616576" cy="341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3838A6-E8E7-4677-D9DF-946A28D992DB}"/>
              </a:ext>
            </a:extLst>
          </p:cNvPr>
          <p:cNvSpPr txBox="1"/>
          <p:nvPr/>
        </p:nvSpPr>
        <p:spPr>
          <a:xfrm>
            <a:off x="7704667" y="1343818"/>
            <a:ext cx="3325221" cy="298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err="1">
                <a:effectLst/>
                <a:highlight>
                  <a:srgbClr val="FFFFFF"/>
                </a:highlight>
              </a:rPr>
              <a:t>Brasil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, Bolivia, Perú y Colombia se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encuentran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la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lista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de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los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diez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países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que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perdieron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más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bosques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el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2022.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FF"/>
              </a:highlight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err="1">
                <a:effectLst/>
                <a:highlight>
                  <a:srgbClr val="FFFFFF"/>
                </a:highlight>
              </a:rPr>
              <a:t>Brasil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y Colombia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lograron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detener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el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ritmo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de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deforestación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en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2023 . Bolivia y Perú </a:t>
            </a:r>
            <a:r>
              <a:rPr lang="en-US" sz="1800" dirty="0">
                <a:highlight>
                  <a:srgbClr val="FFFFFF"/>
                </a:highlight>
              </a:rPr>
              <a:t>continua  la </a:t>
            </a:r>
            <a:r>
              <a:rPr lang="en-US" sz="1800" b="0" dirty="0" err="1">
                <a:effectLst/>
                <a:highlight>
                  <a:srgbClr val="FFFFFF"/>
                </a:highlight>
              </a:rPr>
              <a:t>pérdida</a:t>
            </a:r>
            <a:r>
              <a:rPr lang="en-US" sz="1800" b="0" dirty="0">
                <a:effectLst/>
                <a:highlight>
                  <a:srgbClr val="FFFFFF"/>
                </a:highlight>
              </a:rPr>
              <a:t> de bosques.</a:t>
            </a:r>
          </a:p>
        </p:txBody>
      </p:sp>
    </p:spTree>
    <p:extLst>
      <p:ext uri="{BB962C8B-B14F-4D97-AF65-F5344CB8AC3E}">
        <p14:creationId xmlns:p14="http://schemas.microsoft.com/office/powerpoint/2010/main" val="322743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xmlns="" id="{CF5D9013-039D-888D-20F2-A2581890BA84}"/>
              </a:ext>
            </a:extLst>
          </p:cNvPr>
          <p:cNvSpPr txBox="1"/>
          <p:nvPr/>
        </p:nvSpPr>
        <p:spPr>
          <a:xfrm>
            <a:off x="5430101" y="643622"/>
            <a:ext cx="16187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b="1" dirty="0"/>
              <a:t>Chile </a:t>
            </a:r>
          </a:p>
          <a:p>
            <a:r>
              <a:rPr lang="es-CR" sz="2000" b="1" dirty="0"/>
              <a:t>Paraguay </a:t>
            </a:r>
          </a:p>
          <a:p>
            <a:r>
              <a:rPr lang="es-CR" sz="2000" b="1" dirty="0"/>
              <a:t>Argentina</a:t>
            </a:r>
          </a:p>
          <a:p>
            <a:r>
              <a:rPr lang="es-CR" sz="2000" b="1" dirty="0"/>
              <a:t>Uruguay</a:t>
            </a:r>
          </a:p>
          <a:p>
            <a:r>
              <a:rPr lang="es-CR" sz="2000" b="1" dirty="0"/>
              <a:t>Bolivia</a:t>
            </a:r>
          </a:p>
          <a:p>
            <a:r>
              <a:rPr lang="es-CR" sz="2000" b="1" dirty="0"/>
              <a:t>Perú</a:t>
            </a:r>
          </a:p>
          <a:p>
            <a:r>
              <a:rPr lang="es-CR" sz="2000" b="1" dirty="0"/>
              <a:t>Ecuador, </a:t>
            </a:r>
          </a:p>
          <a:p>
            <a:r>
              <a:rPr lang="es-CR" sz="2000" b="1" dirty="0"/>
              <a:t>Colombia</a:t>
            </a:r>
          </a:p>
          <a:p>
            <a:r>
              <a:rPr lang="es-CR" sz="2000" b="1" dirty="0"/>
              <a:t>Costa Rica </a:t>
            </a:r>
          </a:p>
          <a:p>
            <a:r>
              <a:rPr lang="es-CR" sz="2000" b="1" dirty="0"/>
              <a:t>Honduras,</a:t>
            </a:r>
          </a:p>
          <a:p>
            <a:r>
              <a:rPr lang="es-CR" sz="2000" b="1" dirty="0"/>
              <a:t>El Salvador Guatemala </a:t>
            </a:r>
          </a:p>
          <a:p>
            <a:r>
              <a:rPr lang="es-CR" sz="2000" b="1" dirty="0"/>
              <a:t>México</a:t>
            </a:r>
          </a:p>
          <a:p>
            <a:r>
              <a:rPr lang="es-CR" sz="2000" b="1" dirty="0"/>
              <a:t>Estados Unidos</a:t>
            </a:r>
          </a:p>
          <a:p>
            <a:r>
              <a:rPr lang="es-CR" sz="2000" b="1" dirty="0"/>
              <a:t>Canadá </a:t>
            </a:r>
          </a:p>
          <a:p>
            <a:r>
              <a:rPr lang="es-CR" dirty="0"/>
              <a:t> </a:t>
            </a:r>
          </a:p>
          <a:p>
            <a:endParaRPr lang="es-CR" dirty="0"/>
          </a:p>
        </p:txBody>
      </p:sp>
      <p:pic>
        <p:nvPicPr>
          <p:cNvPr id="10" name="Imagen 8">
            <a:extLst>
              <a:ext uri="{FF2B5EF4-FFF2-40B4-BE49-F238E27FC236}">
                <a16:creationId xmlns:a16="http://schemas.microsoft.com/office/drawing/2014/main" xmlns="" id="{8E2F546B-6606-702C-F5A4-AF6555EA4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76" y="643622"/>
            <a:ext cx="4570149" cy="4910781"/>
          </a:xfrm>
          <a:prstGeom prst="rect">
            <a:avLst/>
          </a:prstGeom>
        </p:spPr>
      </p:pic>
      <p:pic>
        <p:nvPicPr>
          <p:cNvPr id="11" name="Picture 10" descr="A forest fire with trees and smoke&#10;&#10;Description automatically generated">
            <a:extLst>
              <a:ext uri="{FF2B5EF4-FFF2-40B4-BE49-F238E27FC236}">
                <a16:creationId xmlns:a16="http://schemas.microsoft.com/office/drawing/2014/main" xmlns="" id="{A2370DA9-3F57-0C4D-A2A0-8757EF4ED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65" y="3901799"/>
            <a:ext cx="3750007" cy="2109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194A15-DEE6-E4BE-7692-BB81DAB69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125" y="1089818"/>
            <a:ext cx="3781681" cy="25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6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4"/>
            <a:ext cx="12192000" cy="685443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DA7D169-C1E8-9F36-5684-B763DDD9CB52}"/>
              </a:ext>
            </a:extLst>
          </p:cNvPr>
          <p:cNvGrpSpPr/>
          <p:nvPr/>
        </p:nvGrpSpPr>
        <p:grpSpPr>
          <a:xfrm>
            <a:off x="254000" y="770467"/>
            <a:ext cx="12989866" cy="5486400"/>
            <a:chOff x="949224" y="685800"/>
            <a:chExt cx="12292644" cy="5486400"/>
          </a:xfrm>
        </p:grpSpPr>
        <p:pic>
          <p:nvPicPr>
            <p:cNvPr id="8" name="Picture 7" descr="A map of the world with different colored spots&#10;&#10;Description automatically generated">
              <a:extLst>
                <a:ext uri="{FF2B5EF4-FFF2-40B4-BE49-F238E27FC236}">
                  <a16:creationId xmlns:a16="http://schemas.microsoft.com/office/drawing/2014/main" xmlns="" id="{EBC082E6-A2A8-E266-48CE-62E462DC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6294" y="685800"/>
              <a:ext cx="9706583" cy="5486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942308-4FAB-124B-1D5F-5A1142B660A4}"/>
                </a:ext>
              </a:extLst>
            </p:cNvPr>
            <p:cNvSpPr txBox="1"/>
            <p:nvPr/>
          </p:nvSpPr>
          <p:spPr>
            <a:xfrm>
              <a:off x="3953934" y="4134401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5,9 millones  Ha.</a:t>
              </a:r>
              <a:endParaRPr lang="es-419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BA76AFB-2BFA-B106-FFD0-B6A0D92E2670}"/>
                </a:ext>
              </a:extLst>
            </p:cNvPr>
            <p:cNvSpPr txBox="1"/>
            <p:nvPr/>
          </p:nvSpPr>
          <p:spPr>
            <a:xfrm>
              <a:off x="6892430" y="746696"/>
              <a:ext cx="273472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Circulo  Ártico  Rusia , Groenlandia,  Alaska y Canadá </a:t>
              </a:r>
              <a:endParaRPr lang="es-419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678C5E2-9C86-1822-6940-E087DF3F6E82}"/>
                </a:ext>
              </a:extLst>
            </p:cNvPr>
            <p:cNvSpPr txBox="1"/>
            <p:nvPr/>
          </p:nvSpPr>
          <p:spPr>
            <a:xfrm>
              <a:off x="5516476" y="5329863"/>
              <a:ext cx="2235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86.000 Ha</a:t>
              </a:r>
              <a:endParaRPr lang="es-419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D66A8AA-45CD-782E-5E34-E2B0366A12D1}"/>
                </a:ext>
              </a:extLst>
            </p:cNvPr>
            <p:cNvSpPr txBox="1"/>
            <p:nvPr/>
          </p:nvSpPr>
          <p:spPr>
            <a:xfrm>
              <a:off x="5380060" y="5072415"/>
              <a:ext cx="2235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596.000 Ha</a:t>
              </a:r>
              <a:endParaRPr lang="es-419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94FB63A-3615-4F2F-259C-5ECCEADF612E}"/>
                </a:ext>
              </a:extLst>
            </p:cNvPr>
            <p:cNvSpPr txBox="1"/>
            <p:nvPr/>
          </p:nvSpPr>
          <p:spPr>
            <a:xfrm>
              <a:off x="10218539" y="4714251"/>
              <a:ext cx="1828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12 millones Ha</a:t>
              </a:r>
              <a:r>
                <a:rPr lang="es-419" b="0" i="0" dirty="0">
                  <a:solidFill>
                    <a:srgbClr val="000000"/>
                  </a:solidFill>
                  <a:effectLst/>
                  <a:latin typeface="bw_modelica"/>
                </a:rPr>
                <a:t>.</a:t>
              </a:r>
              <a:endParaRPr lang="es-419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01092BA-1FA4-A0C8-493C-00AE624A0896}"/>
                </a:ext>
              </a:extLst>
            </p:cNvPr>
            <p:cNvSpPr txBox="1"/>
            <p:nvPr/>
          </p:nvSpPr>
          <p:spPr>
            <a:xfrm>
              <a:off x="6699036" y="150697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5 millones  Ha.</a:t>
              </a:r>
              <a:endParaRPr lang="es-419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1870000-D2FD-4E53-3753-4C68CE45E028}"/>
                </a:ext>
              </a:extLst>
            </p:cNvPr>
            <p:cNvSpPr txBox="1"/>
            <p:nvPr/>
          </p:nvSpPr>
          <p:spPr>
            <a:xfrm>
              <a:off x="3183468" y="3053700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100.000 Ha.</a:t>
              </a:r>
              <a:endParaRPr lang="es-419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FDBB09A-63CF-5010-0CFE-6830A3C66816}"/>
                </a:ext>
              </a:extLst>
            </p:cNvPr>
            <p:cNvSpPr txBox="1"/>
            <p:nvPr/>
          </p:nvSpPr>
          <p:spPr>
            <a:xfrm>
              <a:off x="7145868" y="283936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10.000 Ha.</a:t>
              </a:r>
              <a:endParaRPr lang="es-419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6D5C3AC-39FF-C700-95ED-A5E21DEA2370}"/>
                </a:ext>
              </a:extLst>
            </p:cNvPr>
            <p:cNvSpPr txBox="1"/>
            <p:nvPr/>
          </p:nvSpPr>
          <p:spPr>
            <a:xfrm>
              <a:off x="7091196" y="2662755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120.000 Ha.</a:t>
              </a:r>
              <a:endParaRPr lang="es-419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107E6E3-AB6C-62F2-D134-B874FAA1006B}"/>
                </a:ext>
              </a:extLst>
            </p:cNvPr>
            <p:cNvSpPr txBox="1"/>
            <p:nvPr/>
          </p:nvSpPr>
          <p:spPr>
            <a:xfrm>
              <a:off x="7700504" y="3874396"/>
              <a:ext cx="19266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b="1" i="0" dirty="0">
                  <a:solidFill>
                    <a:srgbClr val="000000"/>
                  </a:solidFill>
                  <a:effectLst/>
                  <a:latin typeface="bw_modelica"/>
                </a:rPr>
                <a:t>70% de puntos Calor</a:t>
              </a:r>
              <a:endParaRPr lang="es-419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7496CE8-701B-7907-DC55-388C48AF582A}"/>
                </a:ext>
              </a:extLst>
            </p:cNvPr>
            <p:cNvSpPr txBox="1"/>
            <p:nvPr/>
          </p:nvSpPr>
          <p:spPr>
            <a:xfrm>
              <a:off x="949224" y="795973"/>
              <a:ext cx="1726861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s-419" b="0" i="0" dirty="0">
                  <a:solidFill>
                    <a:srgbClr val="393939"/>
                  </a:solidFill>
                  <a:effectLst/>
                  <a:highlight>
                    <a:srgbClr val="FFFFFF"/>
                  </a:highlight>
                  <a:latin typeface="Roboto"/>
                </a:rPr>
                <a:t>2019 liberaron 7.800 millones de toneladas de CO2</a:t>
              </a:r>
              <a:endParaRPr lang="es-419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3E2BD45-85CA-CF05-A461-166B9C31789C}"/>
              </a:ext>
            </a:extLst>
          </p:cNvPr>
          <p:cNvSpPr txBox="1"/>
          <p:nvPr/>
        </p:nvSpPr>
        <p:spPr>
          <a:xfrm>
            <a:off x="4123267" y="44738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 i="0" dirty="0">
                <a:solidFill>
                  <a:srgbClr val="000000"/>
                </a:solidFill>
                <a:effectLst/>
                <a:latin typeface="bw_modelica"/>
              </a:rPr>
              <a:t>5,0 millones  Ha.</a:t>
            </a:r>
            <a:endParaRPr lang="es-419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FBA9087-FAD2-5211-3576-0A541703D7C3}"/>
              </a:ext>
            </a:extLst>
          </p:cNvPr>
          <p:cNvSpPr txBox="1"/>
          <p:nvPr/>
        </p:nvSpPr>
        <p:spPr>
          <a:xfrm>
            <a:off x="7663919" y="4734118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 i="0" dirty="0">
                <a:solidFill>
                  <a:srgbClr val="000000"/>
                </a:solidFill>
                <a:effectLst/>
                <a:latin typeface="bw_modelica"/>
              </a:rPr>
              <a:t>1.9 millones Ha</a:t>
            </a:r>
            <a:r>
              <a:rPr lang="es-419" b="0" i="0" dirty="0">
                <a:solidFill>
                  <a:srgbClr val="000000"/>
                </a:solidFill>
                <a:effectLst/>
                <a:latin typeface="bw_modelica"/>
              </a:rPr>
              <a:t>.</a:t>
            </a:r>
            <a:endParaRPr lang="es-419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6FC8F47-E95C-4074-9448-188D1AACC86B}"/>
              </a:ext>
            </a:extLst>
          </p:cNvPr>
          <p:cNvSpPr txBox="1"/>
          <p:nvPr/>
        </p:nvSpPr>
        <p:spPr>
          <a:xfrm>
            <a:off x="9955557" y="4023391"/>
            <a:ext cx="1932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 i="0" dirty="0">
                <a:solidFill>
                  <a:srgbClr val="000000"/>
                </a:solidFill>
                <a:effectLst/>
                <a:latin typeface="bw_modelica"/>
              </a:rPr>
              <a:t>1.64 millones Ha</a:t>
            </a:r>
            <a:r>
              <a:rPr lang="es-419" b="0" i="0" dirty="0">
                <a:solidFill>
                  <a:srgbClr val="000000"/>
                </a:solidFill>
                <a:effectLst/>
                <a:latin typeface="bw_modelica"/>
              </a:rPr>
              <a:t>.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9453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34"/>
            <a:ext cx="7219811" cy="4351338"/>
          </a:xfrm>
        </p:spPr>
        <p:txBody>
          <a:bodyPr>
            <a:normAutofit fontScale="85000" lnSpcReduction="10000"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/>
              <a:t>Hay un </a:t>
            </a:r>
            <a:r>
              <a:rPr lang="en-US" sz="2800" dirty="0" err="1"/>
              <a:t>incremento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número</a:t>
            </a:r>
            <a:r>
              <a:rPr lang="en-US" sz="2800" dirty="0"/>
              <a:t> de </a:t>
            </a:r>
            <a:r>
              <a:rPr lang="en-US" sz="2800" dirty="0" err="1"/>
              <a:t>incendios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regi</a:t>
            </a:r>
            <a:r>
              <a:rPr lang="es-CR" sz="2800" dirty="0" err="1"/>
              <a:t>ó</a:t>
            </a:r>
            <a:r>
              <a:rPr lang="en-US" sz="2800" dirty="0"/>
              <a:t>n.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lncendios</a:t>
            </a:r>
            <a:r>
              <a:rPr lang="en-US" sz="2800" dirty="0"/>
              <a:t> con </a:t>
            </a:r>
            <a:r>
              <a:rPr lang="en-US" sz="2800" dirty="0" err="1"/>
              <a:t>comportamiento</a:t>
            </a:r>
            <a:r>
              <a:rPr lang="en-US" sz="2800" dirty="0"/>
              <a:t> </a:t>
            </a:r>
            <a:r>
              <a:rPr lang="en-US" sz="2800" dirty="0" err="1"/>
              <a:t>extremo</a:t>
            </a:r>
            <a:r>
              <a:rPr lang="en-US" sz="2800" dirty="0"/>
              <a:t> y </a:t>
            </a:r>
            <a:r>
              <a:rPr lang="en-US" sz="2800" dirty="0" err="1"/>
              <a:t>complejos</a:t>
            </a:r>
            <a:r>
              <a:rPr lang="en-US" sz="2800" dirty="0"/>
              <a:t>  </a:t>
            </a:r>
            <a:r>
              <a:rPr lang="en-US" sz="2800" dirty="0" err="1"/>
              <a:t>están</a:t>
            </a:r>
            <a:r>
              <a:rPr lang="en-US" sz="2800" dirty="0"/>
              <a:t> </a:t>
            </a:r>
            <a:r>
              <a:rPr lang="en-US" sz="2800" dirty="0" err="1"/>
              <a:t>siendo</a:t>
            </a:r>
            <a:r>
              <a:rPr lang="en-US" sz="2800" dirty="0"/>
              <a:t>  </a:t>
            </a:r>
            <a:r>
              <a:rPr lang="en-US" sz="2800" dirty="0" err="1"/>
              <a:t>más</a:t>
            </a:r>
            <a:r>
              <a:rPr lang="en-US" sz="2800" dirty="0"/>
              <a:t> communes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región</a:t>
            </a:r>
            <a:r>
              <a:rPr lang="en-US" sz="2800" dirty="0"/>
              <a:t>.</a:t>
            </a:r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dirty="0"/>
              <a:t>La combinación de olas de calor mas prolongadas. </a:t>
            </a:r>
          </a:p>
          <a:p>
            <a:pPr>
              <a:lnSpc>
                <a:spcPct val="120000"/>
              </a:lnSpc>
            </a:pPr>
            <a:r>
              <a:rPr lang="es-419" dirty="0"/>
              <a:t>Sequías acumuladas y baja humedad .</a:t>
            </a:r>
          </a:p>
          <a:p>
            <a:pPr>
              <a:lnSpc>
                <a:spcPct val="120000"/>
              </a:lnSpc>
            </a:pPr>
            <a:r>
              <a:rPr lang="es-419" dirty="0"/>
              <a:t>Vegetación muy seca y bosques sin gestión.</a:t>
            </a:r>
            <a:endParaRPr lang="en-US" sz="2800" dirty="0"/>
          </a:p>
          <a:p>
            <a:pPr marL="342900" indent="-3429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Hay un </a:t>
            </a:r>
            <a:r>
              <a:rPr lang="en-US" sz="2800" dirty="0" err="1"/>
              <a:t>incremento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riesgo</a:t>
            </a:r>
            <a:r>
              <a:rPr lang="en-US" sz="2800" dirty="0"/>
              <a:t> </a:t>
            </a:r>
            <a:r>
              <a:rPr lang="en-US" sz="2800" dirty="0" err="1"/>
              <a:t>urbano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zonas de </a:t>
            </a:r>
            <a:r>
              <a:rPr lang="en-US" dirty="0" err="1"/>
              <a:t>interfaz</a:t>
            </a:r>
            <a:r>
              <a:rPr lang="en-US" dirty="0"/>
              <a:t> urban y </a:t>
            </a:r>
            <a:r>
              <a:rPr lang="en-US" dirty="0" err="1"/>
              <a:t>urbana</a:t>
            </a:r>
            <a:r>
              <a:rPr lang="en-US" dirty="0"/>
              <a:t> rural.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9405623-7A7F-2442-F1A8-F3B473AF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319683"/>
            <a:ext cx="10515600" cy="1325563"/>
          </a:xfrm>
        </p:spPr>
        <p:txBody>
          <a:bodyPr/>
          <a:lstStyle/>
          <a:p>
            <a:r>
              <a:rPr lang="es-EC" dirty="0"/>
              <a:t>QUÉ  ESTÁ PRESENTANDO PARA  LA REGIÓN</a:t>
            </a:r>
          </a:p>
        </p:txBody>
      </p:sp>
      <p:pic>
        <p:nvPicPr>
          <p:cNvPr id="7" name="Imagen 9">
            <a:extLst>
              <a:ext uri="{FF2B5EF4-FFF2-40B4-BE49-F238E27FC236}">
                <a16:creationId xmlns:a16="http://schemas.microsoft.com/office/drawing/2014/main" xmlns="" id="{64826D10-8E2A-80AC-27CA-E857E1F77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11" y="2054028"/>
            <a:ext cx="3627455" cy="2678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12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458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s-419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Roboto"/>
              </a:rPr>
              <a:t>Está generando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19" y="10702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419" b="1" i="0" dirty="0">
              <a:solidFill>
                <a:srgbClr val="393939"/>
              </a:solidFill>
              <a:effectLst/>
              <a:highlight>
                <a:srgbClr val="FFFFFF"/>
              </a:highlight>
              <a:latin typeface="Roboto"/>
            </a:endParaRPr>
          </a:p>
          <a:p>
            <a:r>
              <a:rPr lang="es-419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Incendios más rápidos y de una virulencia compleja que no da tiempo de aprender.</a:t>
            </a:r>
          </a:p>
          <a:p>
            <a:r>
              <a:rPr lang="es-419" dirty="0">
                <a:solidFill>
                  <a:srgbClr val="393939"/>
                </a:solidFill>
                <a:highlight>
                  <a:srgbClr val="FFFFFF"/>
                </a:highlight>
                <a:latin typeface="Roboto"/>
              </a:rPr>
              <a:t>P</a:t>
            </a:r>
            <a:r>
              <a:rPr lang="es-419" b="0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eríodos de riesgo se han alargado.</a:t>
            </a:r>
          </a:p>
          <a:p>
            <a:r>
              <a:rPr lang="es-419" b="0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Aumento  de costos en las operaciones en los países.</a:t>
            </a:r>
          </a:p>
          <a:p>
            <a:r>
              <a:rPr lang="es-419" b="0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 La frecuencia "tormentas de fuego“.</a:t>
            </a:r>
          </a:p>
          <a:p>
            <a:r>
              <a:rPr lang="es-419" dirty="0">
                <a:solidFill>
                  <a:srgbClr val="393939"/>
                </a:solidFill>
                <a:highlight>
                  <a:srgbClr val="FFFFFF"/>
                </a:highlight>
                <a:latin typeface="Roboto"/>
              </a:rPr>
              <a:t>Mayor número de muertes en la sociedad civil y personal de  respuesta, más perdida de bienes y medios de vida. </a:t>
            </a:r>
          </a:p>
          <a:p>
            <a:r>
              <a:rPr lang="es-419" b="0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Las recuperación y desarrollo  </a:t>
            </a:r>
            <a:r>
              <a:rPr lang="es-419" dirty="0">
                <a:solidFill>
                  <a:srgbClr val="393939"/>
                </a:solidFill>
                <a:highlight>
                  <a:srgbClr val="FFFFFF"/>
                </a:highlight>
                <a:latin typeface="Roboto"/>
              </a:rPr>
              <a:t>es </a:t>
            </a:r>
            <a:r>
              <a:rPr lang="es-419" b="0" i="0" dirty="0">
                <a:solidFill>
                  <a:srgbClr val="393939"/>
                </a:solidFill>
                <a:effectLst/>
                <a:highlight>
                  <a:srgbClr val="FFFFFF"/>
                </a:highlight>
                <a:latin typeface="Roboto"/>
              </a:rPr>
              <a:t>lenta . </a:t>
            </a:r>
          </a:p>
        </p:txBody>
      </p:sp>
    </p:spTree>
    <p:extLst>
      <p:ext uri="{BB962C8B-B14F-4D97-AF65-F5344CB8AC3E}">
        <p14:creationId xmlns:p14="http://schemas.microsoft.com/office/powerpoint/2010/main" val="346593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" y="-36155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s-ES_tradnl" sz="4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Tipos</a:t>
            </a:r>
            <a:r>
              <a:rPr lang="en-US" altLang="es-ES_tradnl" sz="4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altLang="es-ES_tradnl" sz="4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escenarios</a:t>
            </a:r>
            <a:endParaRPr lang="es-EC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95A012B-DADA-1F35-37B0-E32B428ED2E8}"/>
              </a:ext>
            </a:extLst>
          </p:cNvPr>
          <p:cNvSpPr txBox="1">
            <a:spLocks/>
          </p:cNvSpPr>
          <p:nvPr/>
        </p:nvSpPr>
        <p:spPr>
          <a:xfrm>
            <a:off x="761999" y="1138036"/>
            <a:ext cx="4526973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_tradnl" sz="1800" b="1" dirty="0">
                <a:ea typeface="ＭＳ Ｐゴシック" charset="-128"/>
              </a:rPr>
              <a:t/>
            </a:r>
            <a:br>
              <a:rPr lang="en-US" altLang="es-ES_tradnl" sz="1800" b="1" dirty="0">
                <a:ea typeface="ＭＳ Ｐゴシック" charset="-128"/>
              </a:rPr>
            </a:br>
            <a:r>
              <a:rPr lang="en-US" altLang="es-ES_tradnl" sz="1800" b="1" dirty="0">
                <a:ea typeface="ＭＳ Ｐゴシック" charset="-128"/>
              </a:rPr>
              <a:t/>
            </a:r>
            <a:br>
              <a:rPr lang="en-US" altLang="es-ES_tradnl" sz="1800" b="1" dirty="0">
                <a:ea typeface="ＭＳ Ｐゴシック" charset="-128"/>
              </a:rPr>
            </a:br>
            <a:r>
              <a:rPr lang="en-US" altLang="es-ES_tradnl" sz="2800" b="1" dirty="0">
                <a:ea typeface="ＭＳ Ｐゴシック" charset="-128"/>
              </a:rPr>
              <a:t/>
            </a:r>
            <a:br>
              <a:rPr lang="en-US" altLang="es-ES_tradnl" sz="2800" b="1" dirty="0">
                <a:ea typeface="ＭＳ Ｐゴシック" charset="-128"/>
              </a:rPr>
            </a:br>
            <a:r>
              <a:rPr lang="en-US" altLang="es-ES_tradnl" sz="1800" b="1" dirty="0">
                <a:ea typeface="ＭＳ Ｐゴシック" charset="-128"/>
              </a:rPr>
              <a:t/>
            </a:r>
            <a:br>
              <a:rPr lang="en-US" altLang="es-ES_tradnl" sz="1800" b="1" dirty="0">
                <a:ea typeface="ＭＳ Ｐゴシック" charset="-128"/>
              </a:rPr>
            </a:br>
            <a:endParaRPr lang="en-US" altLang="es-ES_tradnl" sz="1800" b="1" dirty="0">
              <a:ea typeface="ＭＳ Ｐゴシック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DFD7329-D5A8-3092-88A7-1FB863BB1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12" y="1917483"/>
            <a:ext cx="4526973" cy="2043878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_tradnl" sz="3600" b="1" dirty="0">
                <a:ea typeface="ＭＳ Ｐゴシック" charset="-128"/>
              </a:rPr>
              <a:t>Incendios Expansión </a:t>
            </a:r>
          </a:p>
          <a:p>
            <a:pPr eaLnBrk="1" hangingPunct="1"/>
            <a:r>
              <a:rPr lang="es-ES" altLang="es-ES_tradnl" sz="3600" b="1" dirty="0">
                <a:ea typeface="ＭＳ Ｐゴシック" charset="-128"/>
              </a:rPr>
              <a:t>Incendios Complejos</a:t>
            </a:r>
          </a:p>
          <a:p>
            <a:pPr eaLnBrk="1" hangingPunct="1"/>
            <a:r>
              <a:rPr lang="es-ES" altLang="es-ES_tradnl" sz="3600" b="1" dirty="0">
                <a:ea typeface="ＭＳ Ｐゴシック" charset="-128"/>
              </a:rPr>
              <a:t>Incendios de Interfaz</a:t>
            </a:r>
          </a:p>
        </p:txBody>
      </p:sp>
      <p:pic>
        <p:nvPicPr>
          <p:cNvPr id="8" name="Picture 4" descr="Humo saliendo de las nubes&#10;&#10;Descripción generada automáticamente">
            <a:extLst>
              <a:ext uri="{FF2B5EF4-FFF2-40B4-BE49-F238E27FC236}">
                <a16:creationId xmlns:a16="http://schemas.microsoft.com/office/drawing/2014/main" xmlns="" id="{F8171489-9056-514C-B34A-A4DCB8CB9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15568" b="3"/>
          <a:stretch/>
        </p:blipFill>
        <p:spPr bwMode="auto">
          <a:xfrm>
            <a:off x="6096001" y="1"/>
            <a:ext cx="304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umo saliendo de las nubes&#10;&#10;Descripción generada automáticamente con confianza media">
            <a:extLst>
              <a:ext uri="{FF2B5EF4-FFF2-40B4-BE49-F238E27FC236}">
                <a16:creationId xmlns:a16="http://schemas.microsoft.com/office/drawing/2014/main" xmlns="" id="{0D3D2240-00EB-505B-20B4-7F04C57DD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r="10314"/>
          <a:stretch/>
        </p:blipFill>
        <p:spPr bwMode="auto">
          <a:xfrm>
            <a:off x="9144000" y="10"/>
            <a:ext cx="3048000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n 4" descr="Humo saliendo de la tierra&#10;&#10;Descripción generada automáticamente con confianza media">
            <a:extLst>
              <a:ext uri="{FF2B5EF4-FFF2-40B4-BE49-F238E27FC236}">
                <a16:creationId xmlns:a16="http://schemas.microsoft.com/office/drawing/2014/main" xmlns="" id="{89DD1F45-0018-BF2F-C7ED-B2C51112A0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64"/>
          <a:stretch/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0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6" name="Content Placeholder 4" descr="A map of a forest fire&#10;&#10;Description automatically generated">
            <a:extLst>
              <a:ext uri="{FF2B5EF4-FFF2-40B4-BE49-F238E27FC236}">
                <a16:creationId xmlns:a16="http://schemas.microsoft.com/office/drawing/2014/main" xmlns="" id="{77F792D8-C757-28DD-4462-AA3620CB5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978" y="3120930"/>
            <a:ext cx="4526973" cy="31180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3F1315-7E71-79CF-187B-EBFAC04C9B35}"/>
              </a:ext>
            </a:extLst>
          </p:cNvPr>
          <p:cNvSpPr txBox="1"/>
          <p:nvPr/>
        </p:nvSpPr>
        <p:spPr>
          <a:xfrm>
            <a:off x="800109" y="1394157"/>
            <a:ext cx="54477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ES_tradnl" sz="3200" b="1" dirty="0">
                <a:ea typeface="ＭＳ Ｐゴシック" charset="-128"/>
              </a:rPr>
              <a:t>Incendios Múltiples</a:t>
            </a:r>
          </a:p>
          <a:p>
            <a:pPr eaLnBrk="1" hangingPunct="1"/>
            <a:r>
              <a:rPr lang="es-ES" altLang="es-ES_tradnl" sz="3200" b="1" dirty="0">
                <a:ea typeface="ＭＳ Ｐゴシック" charset="-128"/>
              </a:rPr>
              <a:t>Incendios Transfronterizos</a:t>
            </a:r>
          </a:p>
          <a:p>
            <a:pPr eaLnBrk="1" hangingPunct="1"/>
            <a:r>
              <a:rPr lang="es-ES" altLang="es-ES_tradnl" sz="3200" b="1" dirty="0">
                <a:ea typeface="ＭＳ Ｐゴシック" charset="-128"/>
              </a:rPr>
              <a:t>Tormentas de Fuego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23121B-9627-B37C-9B3D-D4B9FE423AF2}"/>
              </a:ext>
            </a:extLst>
          </p:cNvPr>
          <p:cNvSpPr txBox="1"/>
          <p:nvPr/>
        </p:nvSpPr>
        <p:spPr>
          <a:xfrm>
            <a:off x="872692" y="760396"/>
            <a:ext cx="391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s-ES_tradnl" sz="28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Tipos</a:t>
            </a:r>
            <a:r>
              <a:rPr lang="en-US" altLang="es-ES_tradnl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altLang="es-ES_tradnl" sz="28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escenarios</a:t>
            </a:r>
            <a:endParaRPr lang="es-419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DE36F7-0C94-6763-1C6F-C0AC71E81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51" y="593089"/>
            <a:ext cx="4223188" cy="46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99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808</Words>
  <Application>Microsoft Office PowerPoint</Application>
  <PresentationFormat>Panorámica</PresentationFormat>
  <Paragraphs>158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ＭＳ Ｐゴシック</vt:lpstr>
      <vt:lpstr>Aptos</vt:lpstr>
      <vt:lpstr>Arial</vt:lpstr>
      <vt:lpstr>Arial Black</vt:lpstr>
      <vt:lpstr>bw_modelica</vt:lpstr>
      <vt:lpstr>Calibri</vt:lpstr>
      <vt:lpstr>Calibri Light</vt:lpstr>
      <vt:lpstr>Roboto</vt:lpstr>
      <vt:lpstr>Tahoma</vt:lpstr>
      <vt:lpstr>TradeGothicLTStd</vt:lpstr>
      <vt:lpstr>Trebuchet MS</vt:lpstr>
      <vt:lpstr>Tema de Office</vt:lpstr>
      <vt:lpstr>Manejo integral del fuego en América Latina y El Caribe: evolución, planificación y nuevos escenarios</vt:lpstr>
      <vt:lpstr>Pérdida de los bosques </vt:lpstr>
      <vt:lpstr>10  Países  que perdieron más bosques entre el  2022 y 2023  </vt:lpstr>
      <vt:lpstr>Presentación de PowerPoint</vt:lpstr>
      <vt:lpstr>Presentación de PowerPoint</vt:lpstr>
      <vt:lpstr>QUÉ  ESTÁ PRESENTANDO PARA  LA REGIÓN</vt:lpstr>
      <vt:lpstr>Está generando </vt:lpstr>
      <vt:lpstr>Tipos escenarios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PLANFICACION DE LA INTERFAZ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Juan Francisco Neira</dc:creator>
  <cp:lastModifiedBy>Luis Felipe Arizaga Arias</cp:lastModifiedBy>
  <cp:revision>23</cp:revision>
  <dcterms:created xsi:type="dcterms:W3CDTF">2024-06-05T21:17:35Z</dcterms:created>
  <dcterms:modified xsi:type="dcterms:W3CDTF">2024-06-17T15:14:12Z</dcterms:modified>
</cp:coreProperties>
</file>