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4" r:id="rId2"/>
    <p:sldId id="501" r:id="rId3"/>
    <p:sldId id="444" r:id="rId4"/>
    <p:sldId id="259" r:id="rId5"/>
    <p:sldId id="262" r:id="rId6"/>
    <p:sldId id="258" r:id="rId7"/>
    <p:sldId id="279" r:id="rId8"/>
    <p:sldId id="265" r:id="rId9"/>
    <p:sldId id="280" r:id="rId10"/>
    <p:sldId id="260" r:id="rId11"/>
    <p:sldId id="281" r:id="rId12"/>
    <p:sldId id="267" r:id="rId13"/>
    <p:sldId id="261" r:id="rId14"/>
    <p:sldId id="446" r:id="rId15"/>
    <p:sldId id="472" r:id="rId16"/>
    <p:sldId id="491" r:id="rId17"/>
    <p:sldId id="493" r:id="rId18"/>
    <p:sldId id="499" r:id="rId19"/>
    <p:sldId id="496" r:id="rId20"/>
    <p:sldId id="272" r:id="rId21"/>
    <p:sldId id="451" r:id="rId22"/>
    <p:sldId id="454" r:id="rId23"/>
    <p:sldId id="447" r:id="rId24"/>
    <p:sldId id="450" r:id="rId25"/>
    <p:sldId id="276" r:id="rId26"/>
    <p:sldId id="2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94467" autoAdjust="0"/>
  </p:normalViewPr>
  <p:slideViewPr>
    <p:cSldViewPr snapToGrid="0">
      <p:cViewPr varScale="1">
        <p:scale>
          <a:sx n="70" d="100"/>
          <a:sy n="70" d="100"/>
        </p:scale>
        <p:origin x="1229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10" Type="http://schemas.openxmlformats.org/officeDocument/2006/relationships/image" Target="../media/image74.svg"/><Relationship Id="rId4" Type="http://schemas.openxmlformats.org/officeDocument/2006/relationships/image" Target="../media/image68.svg"/><Relationship Id="rId9" Type="http://schemas.openxmlformats.org/officeDocument/2006/relationships/image" Target="../media/image73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10" Type="http://schemas.openxmlformats.org/officeDocument/2006/relationships/image" Target="../media/image74.svg"/><Relationship Id="rId4" Type="http://schemas.openxmlformats.org/officeDocument/2006/relationships/image" Target="../media/image68.svg"/><Relationship Id="rId9" Type="http://schemas.openxmlformats.org/officeDocument/2006/relationships/image" Target="../media/image7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3D68E6-9770-4991-94E2-497E31CC56C1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B306CF-C494-4765-857A-9C0D95385226}">
      <dgm:prSet phldrT="[Text]" custT="1"/>
      <dgm:spPr/>
      <dgm:t>
        <a:bodyPr/>
        <a:lstStyle/>
        <a:p>
          <a:r>
            <a:rPr lang="en-US" sz="1800" dirty="0" err="1"/>
            <a:t>Sistemas</a:t>
          </a:r>
          <a:r>
            <a:rPr lang="en-US" sz="1800" dirty="0"/>
            <a:t> </a:t>
          </a:r>
          <a:r>
            <a:rPr lang="es-AR" sz="1800" noProof="0" dirty="0"/>
            <a:t>de Pronostico</a:t>
          </a:r>
        </a:p>
      </dgm:t>
    </dgm:pt>
    <dgm:pt modelId="{FCF35FB2-8379-425A-AA57-BA685DA26F88}" type="parTrans" cxnId="{8B6E48F1-D73F-4F01-AD73-9E0E34CCE8B3}">
      <dgm:prSet/>
      <dgm:spPr/>
      <dgm:t>
        <a:bodyPr/>
        <a:lstStyle/>
        <a:p>
          <a:endParaRPr lang="en-US"/>
        </a:p>
      </dgm:t>
    </dgm:pt>
    <dgm:pt modelId="{126B1852-B18C-49E0-B434-8420116489B5}" type="sibTrans" cxnId="{8B6E48F1-D73F-4F01-AD73-9E0E34CCE8B3}">
      <dgm:prSet custT="1"/>
      <dgm:spPr/>
      <dgm:t>
        <a:bodyPr/>
        <a:lstStyle/>
        <a:p>
          <a:r>
            <a:rPr lang="es-AR" sz="2000" noProof="0" dirty="0"/>
            <a:t>Ecología</a:t>
          </a:r>
          <a:r>
            <a:rPr lang="en-US" sz="2000" dirty="0"/>
            <a:t> de Fuego</a:t>
          </a:r>
        </a:p>
      </dgm:t>
    </dgm:pt>
    <dgm:pt modelId="{52714C5E-68AC-4E11-801C-7A2BBE9592C4}">
      <dgm:prSet phldrT="[Text]"/>
      <dgm:spPr/>
      <dgm:t>
        <a:bodyPr/>
        <a:lstStyle/>
        <a:p>
          <a:r>
            <a:rPr lang="en-US" b="1" dirty="0" err="1"/>
            <a:t>Manejo</a:t>
          </a:r>
          <a:r>
            <a:rPr lang="en-US" b="1" dirty="0"/>
            <a:t>  de Fuego</a:t>
          </a:r>
        </a:p>
      </dgm:t>
    </dgm:pt>
    <dgm:pt modelId="{2E4E6DD3-E776-4EA0-95E0-14E08730E000}" type="parTrans" cxnId="{BAE68219-5F3C-45FB-8657-F5906680E0FC}">
      <dgm:prSet/>
      <dgm:spPr/>
      <dgm:t>
        <a:bodyPr/>
        <a:lstStyle/>
        <a:p>
          <a:endParaRPr lang="en-US"/>
        </a:p>
      </dgm:t>
    </dgm:pt>
    <dgm:pt modelId="{7BE3B3AA-631E-41FF-A44A-DB14A4EA6194}" type="sibTrans" cxnId="{BAE68219-5F3C-45FB-8657-F5906680E0FC}">
      <dgm:prSet/>
      <dgm:spPr/>
      <dgm:t>
        <a:bodyPr/>
        <a:lstStyle/>
        <a:p>
          <a:endParaRPr lang="en-US"/>
        </a:p>
      </dgm:t>
    </dgm:pt>
    <dgm:pt modelId="{AAC03971-54A2-4D8A-BF52-CDD7BCB6A765}">
      <dgm:prSet phldrT="[Text]"/>
      <dgm:spPr/>
      <dgm:t>
        <a:bodyPr/>
        <a:lstStyle/>
        <a:p>
          <a:endParaRPr lang="en-US" dirty="0"/>
        </a:p>
      </dgm:t>
    </dgm:pt>
    <dgm:pt modelId="{61D11E47-7586-4226-ADAB-77B72BEC4D01}" type="parTrans" cxnId="{8D19A498-5D9F-4BF2-B429-672328CE98B5}">
      <dgm:prSet/>
      <dgm:spPr/>
      <dgm:t>
        <a:bodyPr/>
        <a:lstStyle/>
        <a:p>
          <a:endParaRPr lang="en-US"/>
        </a:p>
      </dgm:t>
    </dgm:pt>
    <dgm:pt modelId="{31E166BC-87C3-45A5-8B6B-E9423FDF23DA}" type="sibTrans" cxnId="{8D19A498-5D9F-4BF2-B429-672328CE98B5}">
      <dgm:prSet/>
      <dgm:spPr/>
      <dgm:t>
        <a:bodyPr/>
        <a:lstStyle/>
        <a:p>
          <a:endParaRPr lang="en-US"/>
        </a:p>
      </dgm:t>
    </dgm:pt>
    <dgm:pt modelId="{7CD3AFF9-DF69-48F7-A3D4-F541C684D193}">
      <dgm:prSet phldrT="[Text]"/>
      <dgm:spPr/>
      <dgm:t>
        <a:bodyPr/>
        <a:lstStyle/>
        <a:p>
          <a:r>
            <a:rPr lang="es-AR" noProof="0" dirty="0"/>
            <a:t>Supresión</a:t>
          </a:r>
          <a:r>
            <a:rPr lang="en-US" dirty="0"/>
            <a:t> </a:t>
          </a:r>
        </a:p>
      </dgm:t>
    </dgm:pt>
    <dgm:pt modelId="{93A3C566-A68A-4AE4-9109-7BCF89568225}" type="parTrans" cxnId="{B6876536-35B4-42AC-8118-471C50157841}">
      <dgm:prSet/>
      <dgm:spPr/>
      <dgm:t>
        <a:bodyPr/>
        <a:lstStyle/>
        <a:p>
          <a:endParaRPr lang="en-US"/>
        </a:p>
      </dgm:t>
    </dgm:pt>
    <dgm:pt modelId="{800FB7C8-2ED1-4B56-A6CF-36F915F77416}" type="sibTrans" cxnId="{B6876536-35B4-42AC-8118-471C50157841}">
      <dgm:prSet custT="1"/>
      <dgm:spPr/>
      <dgm:t>
        <a:bodyPr/>
        <a:lstStyle/>
        <a:p>
          <a:r>
            <a:rPr lang="en-US" sz="1750" dirty="0"/>
            <a:t>Cooperacion Trans-</a:t>
          </a:r>
          <a:r>
            <a:rPr lang="en-US" sz="1750" dirty="0" err="1"/>
            <a:t>fronteriza</a:t>
          </a:r>
          <a:endParaRPr lang="en-US" sz="1750" dirty="0"/>
        </a:p>
      </dgm:t>
    </dgm:pt>
    <dgm:pt modelId="{F9DE37C0-30FF-4D3A-8EB6-CBFFC69B4C8A}">
      <dgm:prSet phldrT="[Text]"/>
      <dgm:spPr/>
      <dgm:t>
        <a:bodyPr/>
        <a:lstStyle/>
        <a:p>
          <a:pPr algn="ctr"/>
          <a:r>
            <a:rPr lang="es-AR" noProof="0" dirty="0">
              <a:solidFill>
                <a:schemeClr val="bg1"/>
              </a:solidFill>
            </a:rPr>
            <a:t>Prevención</a:t>
          </a:r>
          <a:r>
            <a:rPr lang="en-US" dirty="0">
              <a:solidFill>
                <a:schemeClr val="bg1"/>
              </a:solidFill>
            </a:rPr>
            <a:t> </a:t>
          </a:r>
        </a:p>
      </dgm:t>
    </dgm:pt>
    <dgm:pt modelId="{17DFEB2B-F14A-4C11-9841-8168C5B4D469}" type="parTrans" cxnId="{BD1C87E5-5565-49FA-A614-963F4DD81B3F}">
      <dgm:prSet/>
      <dgm:spPr/>
      <dgm:t>
        <a:bodyPr/>
        <a:lstStyle/>
        <a:p>
          <a:endParaRPr lang="en-US"/>
        </a:p>
      </dgm:t>
    </dgm:pt>
    <dgm:pt modelId="{305B30B6-25F3-4CD5-BE03-24F6377C9472}" type="sibTrans" cxnId="{BD1C87E5-5565-49FA-A614-963F4DD81B3F}">
      <dgm:prSet/>
      <dgm:spPr/>
      <dgm:t>
        <a:bodyPr/>
        <a:lstStyle/>
        <a:p>
          <a:endParaRPr lang="en-US"/>
        </a:p>
      </dgm:t>
    </dgm:pt>
    <dgm:pt modelId="{343305EC-8905-4B65-B207-CDECBA023193}">
      <dgm:prSet phldrT="[Text]" phldr="1"/>
      <dgm:spPr/>
      <dgm:t>
        <a:bodyPr/>
        <a:lstStyle/>
        <a:p>
          <a:endParaRPr lang="en-US" dirty="0"/>
        </a:p>
      </dgm:t>
    </dgm:pt>
    <dgm:pt modelId="{98E4C390-254F-461F-B368-15AC5D1EBFED}" type="parTrans" cxnId="{AD42C448-5D2F-42E8-957A-000DC5D39261}">
      <dgm:prSet/>
      <dgm:spPr/>
      <dgm:t>
        <a:bodyPr/>
        <a:lstStyle/>
        <a:p>
          <a:endParaRPr lang="en-US"/>
        </a:p>
      </dgm:t>
    </dgm:pt>
    <dgm:pt modelId="{887A9D13-B928-47C4-B3EB-034AB722B3E5}" type="sibTrans" cxnId="{AD42C448-5D2F-42E8-957A-000DC5D39261}">
      <dgm:prSet/>
      <dgm:spPr/>
      <dgm:t>
        <a:bodyPr/>
        <a:lstStyle/>
        <a:p>
          <a:endParaRPr lang="en-US"/>
        </a:p>
      </dgm:t>
    </dgm:pt>
    <dgm:pt modelId="{94A61140-8077-4819-A0FC-BA262E616D1D}" type="pres">
      <dgm:prSet presAssocID="{103D68E6-9770-4991-94E2-497E31CC56C1}" presName="Name0" presStyleCnt="0">
        <dgm:presLayoutVars>
          <dgm:chMax/>
          <dgm:chPref/>
          <dgm:dir/>
          <dgm:animLvl val="lvl"/>
        </dgm:presLayoutVars>
      </dgm:prSet>
      <dgm:spPr/>
    </dgm:pt>
    <dgm:pt modelId="{CA660FFB-9176-41FF-8400-905F897A5E6F}" type="pres">
      <dgm:prSet presAssocID="{13B306CF-C494-4765-857A-9C0D95385226}" presName="composite" presStyleCnt="0"/>
      <dgm:spPr/>
    </dgm:pt>
    <dgm:pt modelId="{C1DEE567-1756-49C2-94D8-44AC5E1200C1}" type="pres">
      <dgm:prSet presAssocID="{13B306CF-C494-4765-857A-9C0D95385226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E3FFAD93-3EDC-4D30-AD9E-4CB6974BE207}" type="pres">
      <dgm:prSet presAssocID="{13B306CF-C494-4765-857A-9C0D95385226}" presName="Childtext1" presStyleLbl="revTx" presStyleIdx="0" presStyleCnt="3" custScaleX="67980" custLinFactX="-72766" custLinFactNeighborX="-100000" custLinFactNeighborY="8133">
        <dgm:presLayoutVars>
          <dgm:chMax val="0"/>
          <dgm:chPref val="0"/>
          <dgm:bulletEnabled val="1"/>
        </dgm:presLayoutVars>
      </dgm:prSet>
      <dgm:spPr/>
    </dgm:pt>
    <dgm:pt modelId="{6073D1E5-BB76-47F0-B337-DD6054524E31}" type="pres">
      <dgm:prSet presAssocID="{13B306CF-C494-4765-857A-9C0D95385226}" presName="BalanceSpacing" presStyleCnt="0"/>
      <dgm:spPr/>
    </dgm:pt>
    <dgm:pt modelId="{74084562-6B65-4BED-B5F3-4CB4E7B50903}" type="pres">
      <dgm:prSet presAssocID="{13B306CF-C494-4765-857A-9C0D95385226}" presName="BalanceSpacing1" presStyleCnt="0"/>
      <dgm:spPr/>
    </dgm:pt>
    <dgm:pt modelId="{3CADC2B8-0692-47E6-B735-5E805D3491D6}" type="pres">
      <dgm:prSet presAssocID="{126B1852-B18C-49E0-B434-8420116489B5}" presName="Accent1Text" presStyleLbl="node1" presStyleIdx="1" presStyleCnt="6" custLinFactNeighborX="-2456" custLinFactNeighborY="-344"/>
      <dgm:spPr/>
    </dgm:pt>
    <dgm:pt modelId="{0D01B7C9-A636-4128-93E8-DBB0B3ACEB3D}" type="pres">
      <dgm:prSet presAssocID="{126B1852-B18C-49E0-B434-8420116489B5}" presName="spaceBetweenRectangles" presStyleCnt="0"/>
      <dgm:spPr/>
    </dgm:pt>
    <dgm:pt modelId="{4EDDD443-3182-4EFB-B34B-C59852A16460}" type="pres">
      <dgm:prSet presAssocID="{52714C5E-68AC-4E11-801C-7A2BBE9592C4}" presName="composite" presStyleCnt="0"/>
      <dgm:spPr/>
    </dgm:pt>
    <dgm:pt modelId="{41C12D8F-0B03-4588-A4EC-3F9691DC6DFA}" type="pres">
      <dgm:prSet presAssocID="{52714C5E-68AC-4E11-801C-7A2BBE9592C4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C5B6EDCB-B8B6-42C8-90D6-BE22CB345749}" type="pres">
      <dgm:prSet presAssocID="{52714C5E-68AC-4E11-801C-7A2BBE9592C4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F50E993D-4893-48E8-8BBC-2CEBB451A480}" type="pres">
      <dgm:prSet presAssocID="{52714C5E-68AC-4E11-801C-7A2BBE9592C4}" presName="BalanceSpacing" presStyleCnt="0"/>
      <dgm:spPr/>
    </dgm:pt>
    <dgm:pt modelId="{34624D21-7538-41FF-A9A4-17146A09EAFE}" type="pres">
      <dgm:prSet presAssocID="{52714C5E-68AC-4E11-801C-7A2BBE9592C4}" presName="BalanceSpacing1" presStyleCnt="0"/>
      <dgm:spPr/>
    </dgm:pt>
    <dgm:pt modelId="{EE6F64DA-593D-4A65-879A-DDEA854429DF}" type="pres">
      <dgm:prSet presAssocID="{7BE3B3AA-631E-41FF-A44A-DB14A4EA6194}" presName="Accent1Text" presStyleLbl="node1" presStyleIdx="3" presStyleCnt="6" custLinFactNeighborY="-265"/>
      <dgm:spPr/>
    </dgm:pt>
    <dgm:pt modelId="{4AE4F2DE-A4AA-4AFD-ADA9-A6153F771E15}" type="pres">
      <dgm:prSet presAssocID="{7BE3B3AA-631E-41FF-A44A-DB14A4EA6194}" presName="spaceBetweenRectangles" presStyleCnt="0"/>
      <dgm:spPr/>
    </dgm:pt>
    <dgm:pt modelId="{9DCF83A8-7D3B-407A-ACDE-F3037287BDB1}" type="pres">
      <dgm:prSet presAssocID="{7CD3AFF9-DF69-48F7-A3D4-F541C684D193}" presName="composite" presStyleCnt="0"/>
      <dgm:spPr/>
    </dgm:pt>
    <dgm:pt modelId="{28BDAB33-33C6-47B5-A51D-FD11EE16DC2E}" type="pres">
      <dgm:prSet presAssocID="{7CD3AFF9-DF69-48F7-A3D4-F541C684D193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F8C91ED6-B88E-4C63-A6D3-39D1EA285562}" type="pres">
      <dgm:prSet presAssocID="{7CD3AFF9-DF69-48F7-A3D4-F541C684D193}" presName="Childtext1" presStyleLbl="revTx" presStyleIdx="2" presStyleCnt="3" custScaleX="55648" custLinFactY="-41467" custLinFactNeighborX="-50278" custLinFactNeighborY="-100000">
        <dgm:presLayoutVars>
          <dgm:chMax val="0"/>
          <dgm:chPref val="0"/>
          <dgm:bulletEnabled val="1"/>
        </dgm:presLayoutVars>
      </dgm:prSet>
      <dgm:spPr/>
    </dgm:pt>
    <dgm:pt modelId="{DB6B1038-B455-4484-BE91-6AC62DAB36F1}" type="pres">
      <dgm:prSet presAssocID="{7CD3AFF9-DF69-48F7-A3D4-F541C684D193}" presName="BalanceSpacing" presStyleCnt="0"/>
      <dgm:spPr/>
    </dgm:pt>
    <dgm:pt modelId="{B19AE043-821A-4BB2-B511-818F6C5130E8}" type="pres">
      <dgm:prSet presAssocID="{7CD3AFF9-DF69-48F7-A3D4-F541C684D193}" presName="BalanceSpacing1" presStyleCnt="0"/>
      <dgm:spPr/>
    </dgm:pt>
    <dgm:pt modelId="{8B7B1848-3A11-4C50-A4AB-B03B09C9270C}" type="pres">
      <dgm:prSet presAssocID="{800FB7C8-2ED1-4B56-A6CF-36F915F77416}" presName="Accent1Text" presStyleLbl="node1" presStyleIdx="5" presStyleCnt="6" custScaleX="104887"/>
      <dgm:spPr/>
    </dgm:pt>
  </dgm:ptLst>
  <dgm:cxnLst>
    <dgm:cxn modelId="{C24C1202-DBBC-4255-8FD8-4F56ED82DC59}" type="presOf" srcId="{126B1852-B18C-49E0-B434-8420116489B5}" destId="{3CADC2B8-0692-47E6-B735-5E805D3491D6}" srcOrd="0" destOrd="0" presId="urn:microsoft.com/office/officeart/2008/layout/AlternatingHexagons"/>
    <dgm:cxn modelId="{B87FD40A-B684-43D1-8706-992BAB86E262}" type="presOf" srcId="{AAC03971-54A2-4D8A-BF52-CDD7BCB6A765}" destId="{C5B6EDCB-B8B6-42C8-90D6-BE22CB345749}" srcOrd="0" destOrd="0" presId="urn:microsoft.com/office/officeart/2008/layout/AlternatingHexagons"/>
    <dgm:cxn modelId="{BAE68219-5F3C-45FB-8657-F5906680E0FC}" srcId="{103D68E6-9770-4991-94E2-497E31CC56C1}" destId="{52714C5E-68AC-4E11-801C-7A2BBE9592C4}" srcOrd="1" destOrd="0" parTransId="{2E4E6DD3-E776-4EA0-95E0-14E08730E000}" sibTransId="{7BE3B3AA-631E-41FF-A44A-DB14A4EA6194}"/>
    <dgm:cxn modelId="{AB47D81C-E352-47A6-AA9A-AC0C669740F9}" type="presOf" srcId="{13B306CF-C494-4765-857A-9C0D95385226}" destId="{C1DEE567-1756-49C2-94D8-44AC5E1200C1}" srcOrd="0" destOrd="0" presId="urn:microsoft.com/office/officeart/2008/layout/AlternatingHexagons"/>
    <dgm:cxn modelId="{B6876536-35B4-42AC-8118-471C50157841}" srcId="{103D68E6-9770-4991-94E2-497E31CC56C1}" destId="{7CD3AFF9-DF69-48F7-A3D4-F541C684D193}" srcOrd="2" destOrd="0" parTransId="{93A3C566-A68A-4AE4-9109-7BCF89568225}" sibTransId="{800FB7C8-2ED1-4B56-A6CF-36F915F77416}"/>
    <dgm:cxn modelId="{79568D46-6092-4B74-9266-65864EE8B51B}" type="presOf" srcId="{343305EC-8905-4B65-B207-CDECBA023193}" destId="{C5B6EDCB-B8B6-42C8-90D6-BE22CB345749}" srcOrd="0" destOrd="1" presId="urn:microsoft.com/office/officeart/2008/layout/AlternatingHexagons"/>
    <dgm:cxn modelId="{AD42C448-5D2F-42E8-957A-000DC5D39261}" srcId="{52714C5E-68AC-4E11-801C-7A2BBE9592C4}" destId="{343305EC-8905-4B65-B207-CDECBA023193}" srcOrd="1" destOrd="0" parTransId="{98E4C390-254F-461F-B368-15AC5D1EBFED}" sibTransId="{887A9D13-B928-47C4-B3EB-034AB722B3E5}"/>
    <dgm:cxn modelId="{ED70BB70-8C68-48AF-A314-41207B2F70A8}" type="presOf" srcId="{7BE3B3AA-631E-41FF-A44A-DB14A4EA6194}" destId="{EE6F64DA-593D-4A65-879A-DDEA854429DF}" srcOrd="0" destOrd="0" presId="urn:microsoft.com/office/officeart/2008/layout/AlternatingHexagons"/>
    <dgm:cxn modelId="{30D35078-869A-4172-9B07-03E7B7E722D4}" type="presOf" srcId="{7CD3AFF9-DF69-48F7-A3D4-F541C684D193}" destId="{28BDAB33-33C6-47B5-A51D-FD11EE16DC2E}" srcOrd="0" destOrd="0" presId="urn:microsoft.com/office/officeart/2008/layout/AlternatingHexagons"/>
    <dgm:cxn modelId="{D91C2A81-CCAB-4B2E-B588-6342A3F26109}" type="presOf" srcId="{F9DE37C0-30FF-4D3A-8EB6-CBFFC69B4C8A}" destId="{F8C91ED6-B88E-4C63-A6D3-39D1EA285562}" srcOrd="0" destOrd="0" presId="urn:microsoft.com/office/officeart/2008/layout/AlternatingHexagons"/>
    <dgm:cxn modelId="{E81C0298-4FF7-4174-BC0C-84ED16C34B62}" type="presOf" srcId="{52714C5E-68AC-4E11-801C-7A2BBE9592C4}" destId="{41C12D8F-0B03-4588-A4EC-3F9691DC6DFA}" srcOrd="0" destOrd="0" presId="urn:microsoft.com/office/officeart/2008/layout/AlternatingHexagons"/>
    <dgm:cxn modelId="{8D19A498-5D9F-4BF2-B429-672328CE98B5}" srcId="{52714C5E-68AC-4E11-801C-7A2BBE9592C4}" destId="{AAC03971-54A2-4D8A-BF52-CDD7BCB6A765}" srcOrd="0" destOrd="0" parTransId="{61D11E47-7586-4226-ADAB-77B72BEC4D01}" sibTransId="{31E166BC-87C3-45A5-8B6B-E9423FDF23DA}"/>
    <dgm:cxn modelId="{E64BE3A2-B29B-4BDB-AD37-D3DF11F630EA}" type="presOf" srcId="{800FB7C8-2ED1-4B56-A6CF-36F915F77416}" destId="{8B7B1848-3A11-4C50-A4AB-B03B09C9270C}" srcOrd="0" destOrd="0" presId="urn:microsoft.com/office/officeart/2008/layout/AlternatingHexagons"/>
    <dgm:cxn modelId="{BD1C87E5-5565-49FA-A614-963F4DD81B3F}" srcId="{7CD3AFF9-DF69-48F7-A3D4-F541C684D193}" destId="{F9DE37C0-30FF-4D3A-8EB6-CBFFC69B4C8A}" srcOrd="0" destOrd="0" parTransId="{17DFEB2B-F14A-4C11-9841-8168C5B4D469}" sibTransId="{305B30B6-25F3-4CD5-BE03-24F6377C9472}"/>
    <dgm:cxn modelId="{7301CCEF-95DC-4AC4-822A-0466B0174F7B}" type="presOf" srcId="{103D68E6-9770-4991-94E2-497E31CC56C1}" destId="{94A61140-8077-4819-A0FC-BA262E616D1D}" srcOrd="0" destOrd="0" presId="urn:microsoft.com/office/officeart/2008/layout/AlternatingHexagons"/>
    <dgm:cxn modelId="{8B6E48F1-D73F-4F01-AD73-9E0E34CCE8B3}" srcId="{103D68E6-9770-4991-94E2-497E31CC56C1}" destId="{13B306CF-C494-4765-857A-9C0D95385226}" srcOrd="0" destOrd="0" parTransId="{FCF35FB2-8379-425A-AA57-BA685DA26F88}" sibTransId="{126B1852-B18C-49E0-B434-8420116489B5}"/>
    <dgm:cxn modelId="{F3A99757-7E70-44D5-8131-7353ACA47598}" type="presParOf" srcId="{94A61140-8077-4819-A0FC-BA262E616D1D}" destId="{CA660FFB-9176-41FF-8400-905F897A5E6F}" srcOrd="0" destOrd="0" presId="urn:microsoft.com/office/officeart/2008/layout/AlternatingHexagons"/>
    <dgm:cxn modelId="{BE2A25D8-B5E7-4591-B64E-6A2DC2AC9572}" type="presParOf" srcId="{CA660FFB-9176-41FF-8400-905F897A5E6F}" destId="{C1DEE567-1756-49C2-94D8-44AC5E1200C1}" srcOrd="0" destOrd="0" presId="urn:microsoft.com/office/officeart/2008/layout/AlternatingHexagons"/>
    <dgm:cxn modelId="{C88F6ACA-6765-4BCE-8E34-88C2D48C58C6}" type="presParOf" srcId="{CA660FFB-9176-41FF-8400-905F897A5E6F}" destId="{E3FFAD93-3EDC-4D30-AD9E-4CB6974BE207}" srcOrd="1" destOrd="0" presId="urn:microsoft.com/office/officeart/2008/layout/AlternatingHexagons"/>
    <dgm:cxn modelId="{E2604DFE-22D8-4AA1-AF0D-50E8C8FBB6C4}" type="presParOf" srcId="{CA660FFB-9176-41FF-8400-905F897A5E6F}" destId="{6073D1E5-BB76-47F0-B337-DD6054524E31}" srcOrd="2" destOrd="0" presId="urn:microsoft.com/office/officeart/2008/layout/AlternatingHexagons"/>
    <dgm:cxn modelId="{C4D0776F-FDE4-4BB3-BDDF-7EF593C54FFD}" type="presParOf" srcId="{CA660FFB-9176-41FF-8400-905F897A5E6F}" destId="{74084562-6B65-4BED-B5F3-4CB4E7B50903}" srcOrd="3" destOrd="0" presId="urn:microsoft.com/office/officeart/2008/layout/AlternatingHexagons"/>
    <dgm:cxn modelId="{4809C2E4-6529-4576-83B9-974E79063CA9}" type="presParOf" srcId="{CA660FFB-9176-41FF-8400-905F897A5E6F}" destId="{3CADC2B8-0692-47E6-B735-5E805D3491D6}" srcOrd="4" destOrd="0" presId="urn:microsoft.com/office/officeart/2008/layout/AlternatingHexagons"/>
    <dgm:cxn modelId="{00830E91-3F97-4CD7-B474-DBB518979ACA}" type="presParOf" srcId="{94A61140-8077-4819-A0FC-BA262E616D1D}" destId="{0D01B7C9-A636-4128-93E8-DBB0B3ACEB3D}" srcOrd="1" destOrd="0" presId="urn:microsoft.com/office/officeart/2008/layout/AlternatingHexagons"/>
    <dgm:cxn modelId="{5561BE97-9C7E-4E52-8202-733FDD3C39BF}" type="presParOf" srcId="{94A61140-8077-4819-A0FC-BA262E616D1D}" destId="{4EDDD443-3182-4EFB-B34B-C59852A16460}" srcOrd="2" destOrd="0" presId="urn:microsoft.com/office/officeart/2008/layout/AlternatingHexagons"/>
    <dgm:cxn modelId="{CFE9B316-BF90-4D47-9AB0-9F1D1B4DAD13}" type="presParOf" srcId="{4EDDD443-3182-4EFB-B34B-C59852A16460}" destId="{41C12D8F-0B03-4588-A4EC-3F9691DC6DFA}" srcOrd="0" destOrd="0" presId="urn:microsoft.com/office/officeart/2008/layout/AlternatingHexagons"/>
    <dgm:cxn modelId="{6DA2A1AF-85E7-462B-AB24-98579A7BD46E}" type="presParOf" srcId="{4EDDD443-3182-4EFB-B34B-C59852A16460}" destId="{C5B6EDCB-B8B6-42C8-90D6-BE22CB345749}" srcOrd="1" destOrd="0" presId="urn:microsoft.com/office/officeart/2008/layout/AlternatingHexagons"/>
    <dgm:cxn modelId="{C691B929-9CC4-46DE-A8EE-73A3083E7A57}" type="presParOf" srcId="{4EDDD443-3182-4EFB-B34B-C59852A16460}" destId="{F50E993D-4893-48E8-8BBC-2CEBB451A480}" srcOrd="2" destOrd="0" presId="urn:microsoft.com/office/officeart/2008/layout/AlternatingHexagons"/>
    <dgm:cxn modelId="{BB6E983A-A96D-497C-994E-B00DF9DE7AAF}" type="presParOf" srcId="{4EDDD443-3182-4EFB-B34B-C59852A16460}" destId="{34624D21-7538-41FF-A9A4-17146A09EAFE}" srcOrd="3" destOrd="0" presId="urn:microsoft.com/office/officeart/2008/layout/AlternatingHexagons"/>
    <dgm:cxn modelId="{C986634E-C2BC-4A71-A4AF-0B8385388345}" type="presParOf" srcId="{4EDDD443-3182-4EFB-B34B-C59852A16460}" destId="{EE6F64DA-593D-4A65-879A-DDEA854429DF}" srcOrd="4" destOrd="0" presId="urn:microsoft.com/office/officeart/2008/layout/AlternatingHexagons"/>
    <dgm:cxn modelId="{FF2F5134-3439-4A61-9D01-CC43BEBACCD3}" type="presParOf" srcId="{94A61140-8077-4819-A0FC-BA262E616D1D}" destId="{4AE4F2DE-A4AA-4AFD-ADA9-A6153F771E15}" srcOrd="3" destOrd="0" presId="urn:microsoft.com/office/officeart/2008/layout/AlternatingHexagons"/>
    <dgm:cxn modelId="{A766F010-39A9-48D9-A4D5-66FB7428F7F7}" type="presParOf" srcId="{94A61140-8077-4819-A0FC-BA262E616D1D}" destId="{9DCF83A8-7D3B-407A-ACDE-F3037287BDB1}" srcOrd="4" destOrd="0" presId="urn:microsoft.com/office/officeart/2008/layout/AlternatingHexagons"/>
    <dgm:cxn modelId="{AA579798-B3B2-4D8B-A0A0-45B42632CD1F}" type="presParOf" srcId="{9DCF83A8-7D3B-407A-ACDE-F3037287BDB1}" destId="{28BDAB33-33C6-47B5-A51D-FD11EE16DC2E}" srcOrd="0" destOrd="0" presId="urn:microsoft.com/office/officeart/2008/layout/AlternatingHexagons"/>
    <dgm:cxn modelId="{4F7D7AA2-3B26-40D4-A61D-5385865EE8D6}" type="presParOf" srcId="{9DCF83A8-7D3B-407A-ACDE-F3037287BDB1}" destId="{F8C91ED6-B88E-4C63-A6D3-39D1EA285562}" srcOrd="1" destOrd="0" presId="urn:microsoft.com/office/officeart/2008/layout/AlternatingHexagons"/>
    <dgm:cxn modelId="{11158DDD-23C4-4E5A-98E9-8E621B761CBE}" type="presParOf" srcId="{9DCF83A8-7D3B-407A-ACDE-F3037287BDB1}" destId="{DB6B1038-B455-4484-BE91-6AC62DAB36F1}" srcOrd="2" destOrd="0" presId="urn:microsoft.com/office/officeart/2008/layout/AlternatingHexagons"/>
    <dgm:cxn modelId="{748DFD96-6F00-4E82-87FC-C5AB0B03CC0C}" type="presParOf" srcId="{9DCF83A8-7D3B-407A-ACDE-F3037287BDB1}" destId="{B19AE043-821A-4BB2-B511-818F6C5130E8}" srcOrd="3" destOrd="0" presId="urn:microsoft.com/office/officeart/2008/layout/AlternatingHexagons"/>
    <dgm:cxn modelId="{8AEC99D8-C148-4E86-9934-8B5D35C7EE95}" type="presParOf" srcId="{9DCF83A8-7D3B-407A-ACDE-F3037287BDB1}" destId="{8B7B1848-3A11-4C50-A4AB-B03B09C9270C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371091-6D37-48C1-9897-C2039AEBDC78}" type="doc">
      <dgm:prSet loTypeId="urn:microsoft.com/office/officeart/2005/8/layout/vList4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89104191-7CA8-4614-BEB3-32B76377FF4A}">
      <dgm:prSet phldrT="[Texto]" custT="1"/>
      <dgm:spPr>
        <a:xfrm>
          <a:off x="0" y="0"/>
          <a:ext cx="5697140" cy="603939"/>
        </a:xfrm>
        <a:prstGeom prst="roundRect">
          <a:avLst>
            <a:gd name="adj" fmla="val 10000"/>
          </a:avLst>
        </a:prstGeom>
        <a:solidFill>
          <a:srgbClr val="BA0C2F"/>
        </a:solidFill>
        <a:ln w="12700" cap="flat" cmpd="sng" algn="ctr">
          <a:solidFill>
            <a:srgbClr val="BA0C2F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MX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1. Clasificación de categorías y posiciones</a:t>
          </a:r>
        </a:p>
      </dgm:t>
    </dgm:pt>
    <dgm:pt modelId="{949B5550-9608-4C7C-9667-A1082E3614A7}" type="parTrans" cxnId="{167FA61F-15FE-4D4A-9769-A3069AB3136C}">
      <dgm:prSet/>
      <dgm:spPr/>
      <dgm:t>
        <a:bodyPr/>
        <a:lstStyle/>
        <a:p>
          <a:endParaRPr lang="es-MX" sz="2000" b="1"/>
        </a:p>
      </dgm:t>
    </dgm:pt>
    <dgm:pt modelId="{B384AFDB-DD6D-4886-914A-DD3F71DCF8E2}" type="sibTrans" cxnId="{167FA61F-15FE-4D4A-9769-A3069AB3136C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s-MX" sz="2000" b="1"/>
        </a:p>
      </dgm:t>
    </dgm:pt>
    <dgm:pt modelId="{3D24EBCD-6448-483D-B665-25D49AF503D8}">
      <dgm:prSet phldrT="[Texto]" custT="1"/>
      <dgm:spPr>
        <a:xfrm>
          <a:off x="0" y="664333"/>
          <a:ext cx="5697140" cy="603939"/>
        </a:xfrm>
        <a:prstGeom prst="roundRect">
          <a:avLst>
            <a:gd name="adj" fmla="val 10000"/>
          </a:avLst>
        </a:prstGeom>
        <a:solidFill>
          <a:srgbClr val="6D6562"/>
        </a:solidFill>
        <a:ln w="12700" cap="flat" cmpd="sng" algn="ctr">
          <a:solidFill>
            <a:srgbClr val="6D6562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MX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2. Capacitación y diseño curricular</a:t>
          </a:r>
        </a:p>
      </dgm:t>
    </dgm:pt>
    <dgm:pt modelId="{F4C1B98D-B59C-442A-8634-F926FB138ABE}" type="parTrans" cxnId="{00DD93E2-EDBD-42BB-8390-80027D1E2918}">
      <dgm:prSet/>
      <dgm:spPr/>
      <dgm:t>
        <a:bodyPr/>
        <a:lstStyle/>
        <a:p>
          <a:endParaRPr lang="es-MX" sz="2000" b="1"/>
        </a:p>
      </dgm:t>
    </dgm:pt>
    <dgm:pt modelId="{47CBCC83-B0AD-410C-9F1B-7A5E5BE55036}" type="sibTrans" cxnId="{00DD93E2-EDBD-42BB-8390-80027D1E2918}">
      <dgm:prSet/>
      <dgm:spPr>
        <a:ln>
          <a:solidFill>
            <a:schemeClr val="tx2"/>
          </a:solidFill>
        </a:ln>
      </dgm:spPr>
      <dgm:t>
        <a:bodyPr/>
        <a:lstStyle/>
        <a:p>
          <a:endParaRPr lang="es-MX" sz="2000" b="1"/>
        </a:p>
      </dgm:t>
    </dgm:pt>
    <dgm:pt modelId="{1F028BB8-194B-4CC3-9DD5-2429056DEEB4}">
      <dgm:prSet phldrT="[Texto]" custT="1"/>
      <dgm:spPr>
        <a:xfrm>
          <a:off x="0" y="1328666"/>
          <a:ext cx="5697140" cy="603939"/>
        </a:xfrm>
        <a:prstGeom prst="roundRect">
          <a:avLst>
            <a:gd name="adj" fmla="val 10000"/>
          </a:avLst>
        </a:prstGeom>
        <a:solidFill>
          <a:srgbClr val="007432"/>
        </a:solidFill>
        <a:ln w="12700" cap="flat" cmpd="sng" algn="ctr">
          <a:solidFill>
            <a:srgbClr val="007432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MX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3. Requisito de nivel de aptitud física</a:t>
          </a:r>
        </a:p>
      </dgm:t>
    </dgm:pt>
    <dgm:pt modelId="{EA3A1734-5CA7-4B9D-89A2-B3A032155073}" type="parTrans" cxnId="{4A64B65A-EB34-4594-892E-48F216F639E8}">
      <dgm:prSet/>
      <dgm:spPr/>
      <dgm:t>
        <a:bodyPr/>
        <a:lstStyle/>
        <a:p>
          <a:endParaRPr lang="es-MX" sz="2000" b="1"/>
        </a:p>
      </dgm:t>
    </dgm:pt>
    <dgm:pt modelId="{912DDD10-8487-4FF1-BCEB-37D6B892C060}" type="sibTrans" cxnId="{4A64B65A-EB34-4594-892E-48F216F639E8}">
      <dgm:prSet/>
      <dgm:spPr>
        <a:ln>
          <a:solidFill>
            <a:schemeClr val="accent3"/>
          </a:solidFill>
        </a:ln>
      </dgm:spPr>
      <dgm:t>
        <a:bodyPr/>
        <a:lstStyle/>
        <a:p>
          <a:endParaRPr lang="es-MX" sz="2000" b="1"/>
        </a:p>
      </dgm:t>
    </dgm:pt>
    <dgm:pt modelId="{28F5C5D6-C3F8-4AE6-9995-1D5C7FF8AE80}">
      <dgm:prSet custT="1"/>
      <dgm:spPr>
        <a:xfrm>
          <a:off x="0" y="2657333"/>
          <a:ext cx="5697140" cy="603939"/>
        </a:xfrm>
        <a:prstGeom prst="roundRect">
          <a:avLst>
            <a:gd name="adj" fmla="val 10000"/>
          </a:avLst>
        </a:prstGeom>
        <a:solidFill>
          <a:srgbClr val="0067B9">
            <a:hueOff val="-10995704"/>
            <a:satOff val="-49299"/>
            <a:lumOff val="-843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MX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5. Calificación - Credencialización</a:t>
          </a:r>
        </a:p>
      </dgm:t>
    </dgm:pt>
    <dgm:pt modelId="{8F8D50DF-A295-44A3-838A-2757E7C31395}" type="sibTrans" cxnId="{727EFB3C-4B82-4069-A998-F4B6B3C16C9E}">
      <dgm:prSet/>
      <dgm:spPr/>
      <dgm:t>
        <a:bodyPr/>
        <a:lstStyle/>
        <a:p>
          <a:endParaRPr lang="es-MX" sz="2000" b="1"/>
        </a:p>
      </dgm:t>
    </dgm:pt>
    <dgm:pt modelId="{31B87FA5-00EA-445B-AAD0-4A6B09634840}" type="parTrans" cxnId="{727EFB3C-4B82-4069-A998-F4B6B3C16C9E}">
      <dgm:prSet/>
      <dgm:spPr/>
      <dgm:t>
        <a:bodyPr/>
        <a:lstStyle/>
        <a:p>
          <a:endParaRPr lang="es-MX" sz="2000" b="1"/>
        </a:p>
      </dgm:t>
    </dgm:pt>
    <dgm:pt modelId="{3CE3340B-6980-4D96-916B-1D443FF25815}">
      <dgm:prSet phldrT="[Texto]" custT="1"/>
      <dgm:spPr>
        <a:xfrm>
          <a:off x="0" y="1993000"/>
          <a:ext cx="5697140" cy="603939"/>
        </a:xfrm>
        <a:prstGeom prst="roundRect">
          <a:avLst>
            <a:gd name="adj" fmla="val 10000"/>
          </a:avLst>
        </a:prstGeom>
        <a:solidFill>
          <a:srgbClr val="002F6C"/>
        </a:solidFill>
        <a:ln w="12700" cap="flat" cmpd="sng" algn="ctr">
          <a:solidFill>
            <a:srgbClr val="002F6C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MX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4. Requisito de experiencia: Libro de Tareas de Posición.</a:t>
          </a:r>
        </a:p>
      </dgm:t>
    </dgm:pt>
    <dgm:pt modelId="{A72F0A48-0EFD-4535-A77E-2640AB187293}" type="sibTrans" cxnId="{8B40B8DB-9846-40EA-B0BA-AF9024FF510E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s-MX" sz="2000" b="1"/>
        </a:p>
      </dgm:t>
    </dgm:pt>
    <dgm:pt modelId="{9F2C148E-EA8A-4EA9-A223-C979B3E22DE8}" type="parTrans" cxnId="{8B40B8DB-9846-40EA-B0BA-AF9024FF510E}">
      <dgm:prSet/>
      <dgm:spPr/>
      <dgm:t>
        <a:bodyPr/>
        <a:lstStyle/>
        <a:p>
          <a:endParaRPr lang="es-MX" sz="2000" b="1"/>
        </a:p>
      </dgm:t>
    </dgm:pt>
    <dgm:pt modelId="{68405D31-375E-497E-AB47-B23AE0403B9A}" type="pres">
      <dgm:prSet presAssocID="{74371091-6D37-48C1-9897-C2039AEBDC78}" presName="linear" presStyleCnt="0">
        <dgm:presLayoutVars>
          <dgm:dir/>
          <dgm:resizeHandles val="exact"/>
        </dgm:presLayoutVars>
      </dgm:prSet>
      <dgm:spPr/>
    </dgm:pt>
    <dgm:pt modelId="{5A65F657-A362-485D-BD78-32709CEB7F97}" type="pres">
      <dgm:prSet presAssocID="{89104191-7CA8-4614-BEB3-32B76377FF4A}" presName="comp" presStyleCnt="0"/>
      <dgm:spPr/>
    </dgm:pt>
    <dgm:pt modelId="{5ECC3851-17AC-4FD8-BC69-B8F703757CFB}" type="pres">
      <dgm:prSet presAssocID="{89104191-7CA8-4614-BEB3-32B76377FF4A}" presName="box" presStyleLbl="node1" presStyleIdx="0" presStyleCnt="5"/>
      <dgm:spPr/>
    </dgm:pt>
    <dgm:pt modelId="{89FFD96C-B46C-4A52-86F0-116EDBBE7CE8}" type="pres">
      <dgm:prSet presAssocID="{89104191-7CA8-4614-BEB3-32B76377FF4A}" presName="img" presStyleLbl="fgImgPlace1" presStyleIdx="0" presStyleCnt="5" custScaleX="53734"/>
      <dgm:spPr>
        <a:xfrm>
          <a:off x="323977" y="60393"/>
          <a:ext cx="612260" cy="4831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Jerarquía con relleno sólido"/>
        </a:ext>
      </dgm:extLst>
    </dgm:pt>
    <dgm:pt modelId="{EE9975FE-182D-4F4E-89DC-62531FC5D265}" type="pres">
      <dgm:prSet presAssocID="{89104191-7CA8-4614-BEB3-32B76377FF4A}" presName="text" presStyleLbl="node1" presStyleIdx="0" presStyleCnt="5">
        <dgm:presLayoutVars>
          <dgm:bulletEnabled val="1"/>
        </dgm:presLayoutVars>
      </dgm:prSet>
      <dgm:spPr/>
    </dgm:pt>
    <dgm:pt modelId="{2C331543-B8D9-4B7D-9DA3-BD741DAE1A50}" type="pres">
      <dgm:prSet presAssocID="{B384AFDB-DD6D-4886-914A-DD3F71DCF8E2}" presName="spacer" presStyleCnt="0"/>
      <dgm:spPr/>
    </dgm:pt>
    <dgm:pt modelId="{B551BF68-50F5-492E-B6FA-E8F7019D6EE0}" type="pres">
      <dgm:prSet presAssocID="{3D24EBCD-6448-483D-B665-25D49AF503D8}" presName="comp" presStyleCnt="0"/>
      <dgm:spPr/>
    </dgm:pt>
    <dgm:pt modelId="{6214744A-8B09-4163-8C56-11758AF1E2F1}" type="pres">
      <dgm:prSet presAssocID="{3D24EBCD-6448-483D-B665-25D49AF503D8}" presName="box" presStyleLbl="node1" presStyleIdx="1" presStyleCnt="5"/>
      <dgm:spPr/>
    </dgm:pt>
    <dgm:pt modelId="{A699EADC-7B49-470F-98F7-582B27644138}" type="pres">
      <dgm:prSet presAssocID="{3D24EBCD-6448-483D-B665-25D49AF503D8}" presName="img" presStyleLbl="fgImgPlace1" presStyleIdx="1" presStyleCnt="5" custScaleX="53734"/>
      <dgm:spPr>
        <a:xfrm>
          <a:off x="323977" y="724727"/>
          <a:ext cx="612260" cy="4831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Aula de clases con relleno sólido"/>
        </a:ext>
      </dgm:extLst>
    </dgm:pt>
    <dgm:pt modelId="{D570EFDC-0DF0-4565-A238-FD3F101B75DC}" type="pres">
      <dgm:prSet presAssocID="{3D24EBCD-6448-483D-B665-25D49AF503D8}" presName="text" presStyleLbl="node1" presStyleIdx="1" presStyleCnt="5">
        <dgm:presLayoutVars>
          <dgm:bulletEnabled val="1"/>
        </dgm:presLayoutVars>
      </dgm:prSet>
      <dgm:spPr/>
    </dgm:pt>
    <dgm:pt modelId="{30B456DC-B2F5-4862-9D33-9FBE8631A8BD}" type="pres">
      <dgm:prSet presAssocID="{47CBCC83-B0AD-410C-9F1B-7A5E5BE55036}" presName="spacer" presStyleCnt="0"/>
      <dgm:spPr/>
    </dgm:pt>
    <dgm:pt modelId="{765944CD-1EAA-46DD-B840-01EB7D6660B8}" type="pres">
      <dgm:prSet presAssocID="{1F028BB8-194B-4CC3-9DD5-2429056DEEB4}" presName="comp" presStyleCnt="0"/>
      <dgm:spPr/>
    </dgm:pt>
    <dgm:pt modelId="{ED036F6E-C21B-44DC-81E0-67D8DDB3992B}" type="pres">
      <dgm:prSet presAssocID="{1F028BB8-194B-4CC3-9DD5-2429056DEEB4}" presName="box" presStyleLbl="node1" presStyleIdx="2" presStyleCnt="5" custLinFactNeighborX="225"/>
      <dgm:spPr/>
    </dgm:pt>
    <dgm:pt modelId="{2C31FEFB-4FA1-42BD-966E-2887E4DDB972}" type="pres">
      <dgm:prSet presAssocID="{1F028BB8-194B-4CC3-9DD5-2429056DEEB4}" presName="img" presStyleLbl="fgImgPlace1" presStyleIdx="2" presStyleCnt="5" custScaleX="53734"/>
      <dgm:spPr>
        <a:xfrm>
          <a:off x="323977" y="1389060"/>
          <a:ext cx="612260" cy="4831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Yoga con relleno sólido"/>
        </a:ext>
      </dgm:extLst>
    </dgm:pt>
    <dgm:pt modelId="{8CEBA64B-D398-4218-8D8B-742D438B68BE}" type="pres">
      <dgm:prSet presAssocID="{1F028BB8-194B-4CC3-9DD5-2429056DEEB4}" presName="text" presStyleLbl="node1" presStyleIdx="2" presStyleCnt="5">
        <dgm:presLayoutVars>
          <dgm:bulletEnabled val="1"/>
        </dgm:presLayoutVars>
      </dgm:prSet>
      <dgm:spPr/>
    </dgm:pt>
    <dgm:pt modelId="{B0A39DA1-35D8-4B07-9748-75FF84332D1F}" type="pres">
      <dgm:prSet presAssocID="{912DDD10-8487-4FF1-BCEB-37D6B892C060}" presName="spacer" presStyleCnt="0"/>
      <dgm:spPr/>
    </dgm:pt>
    <dgm:pt modelId="{60091BF1-B9B2-46CD-838B-6B0FAEE2746A}" type="pres">
      <dgm:prSet presAssocID="{3CE3340B-6980-4D96-916B-1D443FF25815}" presName="comp" presStyleCnt="0"/>
      <dgm:spPr/>
    </dgm:pt>
    <dgm:pt modelId="{6959842A-9EA5-492A-9274-67F3FBFC3209}" type="pres">
      <dgm:prSet presAssocID="{3CE3340B-6980-4D96-916B-1D443FF25815}" presName="box" presStyleLbl="node1" presStyleIdx="3" presStyleCnt="5"/>
      <dgm:spPr/>
    </dgm:pt>
    <dgm:pt modelId="{3893B449-B1B3-4362-809E-C0556F332C35}" type="pres">
      <dgm:prSet presAssocID="{3CE3340B-6980-4D96-916B-1D443FF25815}" presName="img" presStyleLbl="fgImgPlace1" presStyleIdx="3" presStyleCnt="5" custScaleX="53734"/>
      <dgm:spPr>
        <a:xfrm>
          <a:off x="323977" y="2053394"/>
          <a:ext cx="612260" cy="4831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Libro cerrado con relleno sólido"/>
        </a:ext>
      </dgm:extLst>
    </dgm:pt>
    <dgm:pt modelId="{9DC0AFF5-93EA-4643-B64B-EFEC9F86E701}" type="pres">
      <dgm:prSet presAssocID="{3CE3340B-6980-4D96-916B-1D443FF25815}" presName="text" presStyleLbl="node1" presStyleIdx="3" presStyleCnt="5">
        <dgm:presLayoutVars>
          <dgm:bulletEnabled val="1"/>
        </dgm:presLayoutVars>
      </dgm:prSet>
      <dgm:spPr/>
    </dgm:pt>
    <dgm:pt modelId="{92FCAB98-8C71-42D3-8065-0496ABA14211}" type="pres">
      <dgm:prSet presAssocID="{A72F0A48-0EFD-4535-A77E-2640AB187293}" presName="spacer" presStyleCnt="0"/>
      <dgm:spPr/>
    </dgm:pt>
    <dgm:pt modelId="{AFD7A77F-E71E-456E-BCBB-1D66F169747D}" type="pres">
      <dgm:prSet presAssocID="{28F5C5D6-C3F8-4AE6-9995-1D5C7FF8AE80}" presName="comp" presStyleCnt="0"/>
      <dgm:spPr/>
    </dgm:pt>
    <dgm:pt modelId="{6820CDD5-325F-44A9-A3B9-42824373C4E5}" type="pres">
      <dgm:prSet presAssocID="{28F5C5D6-C3F8-4AE6-9995-1D5C7FF8AE80}" presName="box" presStyleLbl="node1" presStyleIdx="4" presStyleCnt="5"/>
      <dgm:spPr/>
    </dgm:pt>
    <dgm:pt modelId="{CCC4D9F4-C134-44EC-8278-55B3BFF5F97A}" type="pres">
      <dgm:prSet presAssocID="{28F5C5D6-C3F8-4AE6-9995-1D5C7FF8AE80}" presName="img" presStyleLbl="fgImgPlace1" presStyleIdx="4" presStyleCnt="5" custScaleX="53734"/>
      <dgm:spPr>
        <a:xfrm>
          <a:off x="323977" y="2717727"/>
          <a:ext cx="612260" cy="4831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Identificación de empleado con relleno sólido"/>
        </a:ext>
      </dgm:extLst>
    </dgm:pt>
    <dgm:pt modelId="{5259B236-ADC9-4DFB-9380-145832A32D1A}" type="pres">
      <dgm:prSet presAssocID="{28F5C5D6-C3F8-4AE6-9995-1D5C7FF8AE80}" presName="text" presStyleLbl="node1" presStyleIdx="4" presStyleCnt="5">
        <dgm:presLayoutVars>
          <dgm:bulletEnabled val="1"/>
        </dgm:presLayoutVars>
      </dgm:prSet>
      <dgm:spPr/>
    </dgm:pt>
  </dgm:ptLst>
  <dgm:cxnLst>
    <dgm:cxn modelId="{1D2B9602-583B-4C53-BCAA-82950FB02A42}" type="presOf" srcId="{89104191-7CA8-4614-BEB3-32B76377FF4A}" destId="{5ECC3851-17AC-4FD8-BC69-B8F703757CFB}" srcOrd="0" destOrd="0" presId="urn:microsoft.com/office/officeart/2005/8/layout/vList4"/>
    <dgm:cxn modelId="{852F0906-C6D1-430D-8A34-E7318098FFB2}" type="presOf" srcId="{3D24EBCD-6448-483D-B665-25D49AF503D8}" destId="{6214744A-8B09-4163-8C56-11758AF1E2F1}" srcOrd="0" destOrd="0" presId="urn:microsoft.com/office/officeart/2005/8/layout/vList4"/>
    <dgm:cxn modelId="{167FA61F-15FE-4D4A-9769-A3069AB3136C}" srcId="{74371091-6D37-48C1-9897-C2039AEBDC78}" destId="{89104191-7CA8-4614-BEB3-32B76377FF4A}" srcOrd="0" destOrd="0" parTransId="{949B5550-9608-4C7C-9667-A1082E3614A7}" sibTransId="{B384AFDB-DD6D-4886-914A-DD3F71DCF8E2}"/>
    <dgm:cxn modelId="{727EFB3C-4B82-4069-A998-F4B6B3C16C9E}" srcId="{74371091-6D37-48C1-9897-C2039AEBDC78}" destId="{28F5C5D6-C3F8-4AE6-9995-1D5C7FF8AE80}" srcOrd="4" destOrd="0" parTransId="{31B87FA5-00EA-445B-AAD0-4A6B09634840}" sibTransId="{8F8D50DF-A295-44A3-838A-2757E7C31395}"/>
    <dgm:cxn modelId="{5458D975-6640-4F61-973D-51E48EFAB997}" type="presOf" srcId="{3D24EBCD-6448-483D-B665-25D49AF503D8}" destId="{D570EFDC-0DF0-4565-A238-FD3F101B75DC}" srcOrd="1" destOrd="0" presId="urn:microsoft.com/office/officeart/2005/8/layout/vList4"/>
    <dgm:cxn modelId="{4A64B65A-EB34-4594-892E-48F216F639E8}" srcId="{74371091-6D37-48C1-9897-C2039AEBDC78}" destId="{1F028BB8-194B-4CC3-9DD5-2429056DEEB4}" srcOrd="2" destOrd="0" parTransId="{EA3A1734-5CA7-4B9D-89A2-B3A032155073}" sibTransId="{912DDD10-8487-4FF1-BCEB-37D6B892C060}"/>
    <dgm:cxn modelId="{3039B089-0668-45D6-800F-1FF3964DC5AA}" type="presOf" srcId="{1F028BB8-194B-4CC3-9DD5-2429056DEEB4}" destId="{8CEBA64B-D398-4218-8D8B-742D438B68BE}" srcOrd="1" destOrd="0" presId="urn:microsoft.com/office/officeart/2005/8/layout/vList4"/>
    <dgm:cxn modelId="{77EB2E8D-BAB8-4D28-B4E1-06FE5D09CE47}" type="presOf" srcId="{28F5C5D6-C3F8-4AE6-9995-1D5C7FF8AE80}" destId="{5259B236-ADC9-4DFB-9380-145832A32D1A}" srcOrd="1" destOrd="0" presId="urn:microsoft.com/office/officeart/2005/8/layout/vList4"/>
    <dgm:cxn modelId="{209975A7-9594-48B3-BAA6-D128FC13B379}" type="presOf" srcId="{1F028BB8-194B-4CC3-9DD5-2429056DEEB4}" destId="{ED036F6E-C21B-44DC-81E0-67D8DDB3992B}" srcOrd="0" destOrd="0" presId="urn:microsoft.com/office/officeart/2005/8/layout/vList4"/>
    <dgm:cxn modelId="{6DDB2CA9-B74A-49AE-A947-E1D4B9DE23CA}" type="presOf" srcId="{89104191-7CA8-4614-BEB3-32B76377FF4A}" destId="{EE9975FE-182D-4F4E-89DC-62531FC5D265}" srcOrd="1" destOrd="0" presId="urn:microsoft.com/office/officeart/2005/8/layout/vList4"/>
    <dgm:cxn modelId="{890F37B1-20CA-43EB-BF1C-6A1A0B49D2FB}" type="presOf" srcId="{3CE3340B-6980-4D96-916B-1D443FF25815}" destId="{6959842A-9EA5-492A-9274-67F3FBFC3209}" srcOrd="0" destOrd="0" presId="urn:microsoft.com/office/officeart/2005/8/layout/vList4"/>
    <dgm:cxn modelId="{C5DAB9C9-E839-4B25-87A1-3BF2EC51F97B}" type="presOf" srcId="{74371091-6D37-48C1-9897-C2039AEBDC78}" destId="{68405D31-375E-497E-AB47-B23AE0403B9A}" srcOrd="0" destOrd="0" presId="urn:microsoft.com/office/officeart/2005/8/layout/vList4"/>
    <dgm:cxn modelId="{EB4C24CE-7225-491C-B285-56EB748C5B24}" type="presOf" srcId="{3CE3340B-6980-4D96-916B-1D443FF25815}" destId="{9DC0AFF5-93EA-4643-B64B-EFEC9F86E701}" srcOrd="1" destOrd="0" presId="urn:microsoft.com/office/officeart/2005/8/layout/vList4"/>
    <dgm:cxn modelId="{8B40B8DB-9846-40EA-B0BA-AF9024FF510E}" srcId="{74371091-6D37-48C1-9897-C2039AEBDC78}" destId="{3CE3340B-6980-4D96-916B-1D443FF25815}" srcOrd="3" destOrd="0" parTransId="{9F2C148E-EA8A-4EA9-A223-C979B3E22DE8}" sibTransId="{A72F0A48-0EFD-4535-A77E-2640AB187293}"/>
    <dgm:cxn modelId="{00DD93E2-EDBD-42BB-8390-80027D1E2918}" srcId="{74371091-6D37-48C1-9897-C2039AEBDC78}" destId="{3D24EBCD-6448-483D-B665-25D49AF503D8}" srcOrd="1" destOrd="0" parTransId="{F4C1B98D-B59C-442A-8634-F926FB138ABE}" sibTransId="{47CBCC83-B0AD-410C-9F1B-7A5E5BE55036}"/>
    <dgm:cxn modelId="{3D781DF2-DAEB-4AAC-B4C9-ACF229B7D4A1}" type="presOf" srcId="{28F5C5D6-C3F8-4AE6-9995-1D5C7FF8AE80}" destId="{6820CDD5-325F-44A9-A3B9-42824373C4E5}" srcOrd="0" destOrd="0" presId="urn:microsoft.com/office/officeart/2005/8/layout/vList4"/>
    <dgm:cxn modelId="{4F2A1E76-0A65-4DCF-8818-2F1BD00860E4}" type="presParOf" srcId="{68405D31-375E-497E-AB47-B23AE0403B9A}" destId="{5A65F657-A362-485D-BD78-32709CEB7F97}" srcOrd="0" destOrd="0" presId="urn:microsoft.com/office/officeart/2005/8/layout/vList4"/>
    <dgm:cxn modelId="{4C5DAD40-6C9F-42D2-8201-3E8C1BC28D9B}" type="presParOf" srcId="{5A65F657-A362-485D-BD78-32709CEB7F97}" destId="{5ECC3851-17AC-4FD8-BC69-B8F703757CFB}" srcOrd="0" destOrd="0" presId="urn:microsoft.com/office/officeart/2005/8/layout/vList4"/>
    <dgm:cxn modelId="{1254263C-5EB0-4A6A-8914-3CC64B39471E}" type="presParOf" srcId="{5A65F657-A362-485D-BD78-32709CEB7F97}" destId="{89FFD96C-B46C-4A52-86F0-116EDBBE7CE8}" srcOrd="1" destOrd="0" presId="urn:microsoft.com/office/officeart/2005/8/layout/vList4"/>
    <dgm:cxn modelId="{47295AAA-E7D7-4D14-8DDB-3A0A7DCB2B64}" type="presParOf" srcId="{5A65F657-A362-485D-BD78-32709CEB7F97}" destId="{EE9975FE-182D-4F4E-89DC-62531FC5D265}" srcOrd="2" destOrd="0" presId="urn:microsoft.com/office/officeart/2005/8/layout/vList4"/>
    <dgm:cxn modelId="{E4245E25-359C-43FB-8B1C-4104702B66AC}" type="presParOf" srcId="{68405D31-375E-497E-AB47-B23AE0403B9A}" destId="{2C331543-B8D9-4B7D-9DA3-BD741DAE1A50}" srcOrd="1" destOrd="0" presId="urn:microsoft.com/office/officeart/2005/8/layout/vList4"/>
    <dgm:cxn modelId="{FB11C052-72F3-4C2E-BE8B-4325C0183E27}" type="presParOf" srcId="{68405D31-375E-497E-AB47-B23AE0403B9A}" destId="{B551BF68-50F5-492E-B6FA-E8F7019D6EE0}" srcOrd="2" destOrd="0" presId="urn:microsoft.com/office/officeart/2005/8/layout/vList4"/>
    <dgm:cxn modelId="{88381D8D-EBCB-48D4-BA36-88C38E15BDB4}" type="presParOf" srcId="{B551BF68-50F5-492E-B6FA-E8F7019D6EE0}" destId="{6214744A-8B09-4163-8C56-11758AF1E2F1}" srcOrd="0" destOrd="0" presId="urn:microsoft.com/office/officeart/2005/8/layout/vList4"/>
    <dgm:cxn modelId="{14D216A6-22A6-4692-B525-642E523FFE94}" type="presParOf" srcId="{B551BF68-50F5-492E-B6FA-E8F7019D6EE0}" destId="{A699EADC-7B49-470F-98F7-582B27644138}" srcOrd="1" destOrd="0" presId="urn:microsoft.com/office/officeart/2005/8/layout/vList4"/>
    <dgm:cxn modelId="{EA9C7893-13BC-4004-81F5-7B8AC6BF6494}" type="presParOf" srcId="{B551BF68-50F5-492E-B6FA-E8F7019D6EE0}" destId="{D570EFDC-0DF0-4565-A238-FD3F101B75DC}" srcOrd="2" destOrd="0" presId="urn:microsoft.com/office/officeart/2005/8/layout/vList4"/>
    <dgm:cxn modelId="{E72089B4-2FA6-4CEE-91CE-05F85B400EF2}" type="presParOf" srcId="{68405D31-375E-497E-AB47-B23AE0403B9A}" destId="{30B456DC-B2F5-4862-9D33-9FBE8631A8BD}" srcOrd="3" destOrd="0" presId="urn:microsoft.com/office/officeart/2005/8/layout/vList4"/>
    <dgm:cxn modelId="{5F91D249-1A75-4665-9D7B-F47E3FE9A8C0}" type="presParOf" srcId="{68405D31-375E-497E-AB47-B23AE0403B9A}" destId="{765944CD-1EAA-46DD-B840-01EB7D6660B8}" srcOrd="4" destOrd="0" presId="urn:microsoft.com/office/officeart/2005/8/layout/vList4"/>
    <dgm:cxn modelId="{7289951A-22AB-4B95-9FE4-CC8A00F35D73}" type="presParOf" srcId="{765944CD-1EAA-46DD-B840-01EB7D6660B8}" destId="{ED036F6E-C21B-44DC-81E0-67D8DDB3992B}" srcOrd="0" destOrd="0" presId="urn:microsoft.com/office/officeart/2005/8/layout/vList4"/>
    <dgm:cxn modelId="{B12E756D-4404-435E-B227-CAA69743C0C1}" type="presParOf" srcId="{765944CD-1EAA-46DD-B840-01EB7D6660B8}" destId="{2C31FEFB-4FA1-42BD-966E-2887E4DDB972}" srcOrd="1" destOrd="0" presId="urn:microsoft.com/office/officeart/2005/8/layout/vList4"/>
    <dgm:cxn modelId="{29D5BBEC-C02B-4030-B8AF-48DA7C6FABB1}" type="presParOf" srcId="{765944CD-1EAA-46DD-B840-01EB7D6660B8}" destId="{8CEBA64B-D398-4218-8D8B-742D438B68BE}" srcOrd="2" destOrd="0" presId="urn:microsoft.com/office/officeart/2005/8/layout/vList4"/>
    <dgm:cxn modelId="{098D5C38-9422-42E4-91B8-BA6CEC62F991}" type="presParOf" srcId="{68405D31-375E-497E-AB47-B23AE0403B9A}" destId="{B0A39DA1-35D8-4B07-9748-75FF84332D1F}" srcOrd="5" destOrd="0" presId="urn:microsoft.com/office/officeart/2005/8/layout/vList4"/>
    <dgm:cxn modelId="{7FF1F4D8-2318-4E01-A064-E40ED8B5D160}" type="presParOf" srcId="{68405D31-375E-497E-AB47-B23AE0403B9A}" destId="{60091BF1-B9B2-46CD-838B-6B0FAEE2746A}" srcOrd="6" destOrd="0" presId="urn:microsoft.com/office/officeart/2005/8/layout/vList4"/>
    <dgm:cxn modelId="{2B19F1D6-E95E-4D31-AAA1-5E008D211D3F}" type="presParOf" srcId="{60091BF1-B9B2-46CD-838B-6B0FAEE2746A}" destId="{6959842A-9EA5-492A-9274-67F3FBFC3209}" srcOrd="0" destOrd="0" presId="urn:microsoft.com/office/officeart/2005/8/layout/vList4"/>
    <dgm:cxn modelId="{8E9DE055-A5FE-47CB-BCE9-1C67B87DD125}" type="presParOf" srcId="{60091BF1-B9B2-46CD-838B-6B0FAEE2746A}" destId="{3893B449-B1B3-4362-809E-C0556F332C35}" srcOrd="1" destOrd="0" presId="urn:microsoft.com/office/officeart/2005/8/layout/vList4"/>
    <dgm:cxn modelId="{860CFA92-491E-416F-86BB-699148ED33E5}" type="presParOf" srcId="{60091BF1-B9B2-46CD-838B-6B0FAEE2746A}" destId="{9DC0AFF5-93EA-4643-B64B-EFEC9F86E701}" srcOrd="2" destOrd="0" presId="urn:microsoft.com/office/officeart/2005/8/layout/vList4"/>
    <dgm:cxn modelId="{A1E1FE93-3559-4A54-8D2E-B8AB91E53CA2}" type="presParOf" srcId="{68405D31-375E-497E-AB47-B23AE0403B9A}" destId="{92FCAB98-8C71-42D3-8065-0496ABA14211}" srcOrd="7" destOrd="0" presId="urn:microsoft.com/office/officeart/2005/8/layout/vList4"/>
    <dgm:cxn modelId="{67EB84E3-07FE-4809-8B80-201D44180538}" type="presParOf" srcId="{68405D31-375E-497E-AB47-B23AE0403B9A}" destId="{AFD7A77F-E71E-456E-BCBB-1D66F169747D}" srcOrd="8" destOrd="0" presId="urn:microsoft.com/office/officeart/2005/8/layout/vList4"/>
    <dgm:cxn modelId="{A43C9473-3499-43FA-B1AC-A734EA724D2E}" type="presParOf" srcId="{AFD7A77F-E71E-456E-BCBB-1D66F169747D}" destId="{6820CDD5-325F-44A9-A3B9-42824373C4E5}" srcOrd="0" destOrd="0" presId="urn:microsoft.com/office/officeart/2005/8/layout/vList4"/>
    <dgm:cxn modelId="{03DE981C-31E3-497E-8FEF-259FB79BD976}" type="presParOf" srcId="{AFD7A77F-E71E-456E-BCBB-1D66F169747D}" destId="{CCC4D9F4-C134-44EC-8278-55B3BFF5F97A}" srcOrd="1" destOrd="0" presId="urn:microsoft.com/office/officeart/2005/8/layout/vList4"/>
    <dgm:cxn modelId="{A8BF95B4-568E-4D14-9E41-54CA33DFEB94}" type="presParOf" srcId="{AFD7A77F-E71E-456E-BCBB-1D66F169747D}" destId="{5259B236-ADC9-4DFB-9380-145832A32D1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DEE567-1756-49C2-94D8-44AC5E1200C1}">
      <dsp:nvSpPr>
        <dsp:cNvPr id="0" name=""/>
        <dsp:cNvSpPr/>
      </dsp:nvSpPr>
      <dsp:spPr>
        <a:xfrm rot="5400000">
          <a:off x="3506806" y="130656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Sistemas</a:t>
          </a:r>
          <a:r>
            <a:rPr lang="en-US" sz="1800" kern="1200" dirty="0"/>
            <a:t> </a:t>
          </a:r>
          <a:r>
            <a:rPr lang="es-AR" sz="1800" kern="1200" noProof="0" dirty="0"/>
            <a:t>de Pronostico</a:t>
          </a:r>
        </a:p>
      </dsp:txBody>
      <dsp:txXfrm rot="-5400000">
        <a:off x="3909687" y="313106"/>
        <a:ext cx="1202866" cy="1382606"/>
      </dsp:txXfrm>
    </dsp:sp>
    <dsp:sp modelId="{E3FFAD93-3EDC-4D30-AD9E-4CB6974BE207}">
      <dsp:nvSpPr>
        <dsp:cNvPr id="0" name=""/>
        <dsp:cNvSpPr/>
      </dsp:nvSpPr>
      <dsp:spPr>
        <a:xfrm>
          <a:off x="1924013" y="499838"/>
          <a:ext cx="1523859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ADC2B8-0692-47E6-B735-5E805D3491D6}">
      <dsp:nvSpPr>
        <dsp:cNvPr id="0" name=""/>
        <dsp:cNvSpPr/>
      </dsp:nvSpPr>
      <dsp:spPr>
        <a:xfrm rot="5400000">
          <a:off x="1576580" y="130560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000" kern="1200" noProof="0" dirty="0"/>
            <a:t>Ecología</a:t>
          </a:r>
          <a:r>
            <a:rPr lang="en-US" sz="2000" kern="1200" dirty="0"/>
            <a:t> de Fuego</a:t>
          </a:r>
        </a:p>
      </dsp:txBody>
      <dsp:txXfrm rot="-5400000">
        <a:off x="1979461" y="313010"/>
        <a:ext cx="1202866" cy="1382606"/>
      </dsp:txXfrm>
    </dsp:sp>
    <dsp:sp modelId="{41C12D8F-0B03-4588-A4EC-3F9691DC6DFA}">
      <dsp:nvSpPr>
        <dsp:cNvPr id="0" name=""/>
        <dsp:cNvSpPr/>
      </dsp:nvSpPr>
      <dsp:spPr>
        <a:xfrm rot="5400000">
          <a:off x="2559537" y="1835580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/>
            <a:t>Manejo</a:t>
          </a:r>
          <a:r>
            <a:rPr lang="en-US" sz="1900" b="1" kern="1200" dirty="0"/>
            <a:t>  de Fuego</a:t>
          </a:r>
        </a:p>
      </dsp:txBody>
      <dsp:txXfrm rot="-5400000">
        <a:off x="2962418" y="2018030"/>
        <a:ext cx="1202866" cy="1382606"/>
      </dsp:txXfrm>
    </dsp:sp>
    <dsp:sp modelId="{C5B6EDCB-B8B6-42C8-90D6-BE22CB345749}">
      <dsp:nvSpPr>
        <dsp:cNvPr id="0" name=""/>
        <dsp:cNvSpPr/>
      </dsp:nvSpPr>
      <dsp:spPr>
        <a:xfrm>
          <a:off x="448468" y="2106744"/>
          <a:ext cx="2169318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448468" y="2106744"/>
        <a:ext cx="2169318" cy="1205177"/>
      </dsp:txXfrm>
    </dsp:sp>
    <dsp:sp modelId="{EE6F64DA-593D-4A65-879A-DDEA854429DF}">
      <dsp:nvSpPr>
        <dsp:cNvPr id="0" name=""/>
        <dsp:cNvSpPr/>
      </dsp:nvSpPr>
      <dsp:spPr>
        <a:xfrm rot="5400000">
          <a:off x="4446844" y="1830257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4849725" y="2012707"/>
        <a:ext cx="1202866" cy="1382606"/>
      </dsp:txXfrm>
    </dsp:sp>
    <dsp:sp modelId="{28BDAB33-33C6-47B5-A51D-FD11EE16DC2E}">
      <dsp:nvSpPr>
        <dsp:cNvPr id="0" name=""/>
        <dsp:cNvSpPr/>
      </dsp:nvSpPr>
      <dsp:spPr>
        <a:xfrm rot="5400000">
          <a:off x="3506806" y="3540503"/>
          <a:ext cx="2008628" cy="174750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900" kern="1200" noProof="0" dirty="0"/>
            <a:t>Supresión</a:t>
          </a:r>
          <a:r>
            <a:rPr lang="en-US" sz="1900" kern="1200" dirty="0"/>
            <a:t> </a:t>
          </a:r>
        </a:p>
      </dsp:txBody>
      <dsp:txXfrm rot="-5400000">
        <a:off x="3909687" y="3722953"/>
        <a:ext cx="1202866" cy="1382606"/>
      </dsp:txXfrm>
    </dsp:sp>
    <dsp:sp modelId="{F8C91ED6-B88E-4C63-A6D3-39D1EA285562}">
      <dsp:nvSpPr>
        <dsp:cNvPr id="0" name=""/>
        <dsp:cNvSpPr/>
      </dsp:nvSpPr>
      <dsp:spPr>
        <a:xfrm>
          <a:off x="4807959" y="2106740"/>
          <a:ext cx="1247421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900" kern="1200" noProof="0" dirty="0">
              <a:solidFill>
                <a:schemeClr val="bg1"/>
              </a:solidFill>
            </a:rPr>
            <a:t>Prevención</a:t>
          </a:r>
          <a:r>
            <a:rPr lang="en-US" sz="1900" kern="1200" dirty="0">
              <a:solidFill>
                <a:schemeClr val="bg1"/>
              </a:solidFill>
            </a:rPr>
            <a:t> </a:t>
          </a:r>
        </a:p>
      </dsp:txBody>
      <dsp:txXfrm>
        <a:off x="4807959" y="2106740"/>
        <a:ext cx="1247421" cy="1205177"/>
      </dsp:txXfrm>
    </dsp:sp>
    <dsp:sp modelId="{8B7B1848-3A11-4C50-A4AB-B03B09C9270C}">
      <dsp:nvSpPr>
        <dsp:cNvPr id="0" name=""/>
        <dsp:cNvSpPr/>
      </dsp:nvSpPr>
      <dsp:spPr>
        <a:xfrm rot="5400000">
          <a:off x="1619499" y="3497803"/>
          <a:ext cx="2008628" cy="183290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50" kern="1200" dirty="0"/>
            <a:t>Cooperacion Trans-</a:t>
          </a:r>
          <a:r>
            <a:rPr lang="en-US" sz="1750" kern="1200" dirty="0" err="1"/>
            <a:t>fronteriza</a:t>
          </a:r>
          <a:endParaRPr lang="en-US" sz="1750" kern="1200" dirty="0"/>
        </a:p>
      </dsp:txBody>
      <dsp:txXfrm rot="-5400000">
        <a:off x="1999481" y="3730071"/>
        <a:ext cx="1248663" cy="13683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CC3851-17AC-4FD8-BC69-B8F703757CFB}">
      <dsp:nvSpPr>
        <dsp:cNvPr id="0" name=""/>
        <dsp:cNvSpPr/>
      </dsp:nvSpPr>
      <dsp:spPr>
        <a:xfrm>
          <a:off x="0" y="0"/>
          <a:ext cx="4200803" cy="711693"/>
        </a:xfrm>
        <a:prstGeom prst="roundRect">
          <a:avLst>
            <a:gd name="adj" fmla="val 10000"/>
          </a:avLst>
        </a:prstGeom>
        <a:solidFill>
          <a:srgbClr val="BA0C2F"/>
        </a:solidFill>
        <a:ln w="12700" cap="flat" cmpd="sng" algn="ctr">
          <a:solidFill>
            <a:srgbClr val="BA0C2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1. Clasificación de categorías y posiciones</a:t>
          </a:r>
        </a:p>
      </dsp:txBody>
      <dsp:txXfrm>
        <a:off x="932174" y="20845"/>
        <a:ext cx="3247783" cy="670003"/>
      </dsp:txXfrm>
    </dsp:sp>
    <dsp:sp modelId="{89FFD96C-B46C-4A52-86F0-116EDBBE7CE8}">
      <dsp:nvSpPr>
        <dsp:cNvPr id="0" name=""/>
        <dsp:cNvSpPr/>
      </dsp:nvSpPr>
      <dsp:spPr>
        <a:xfrm>
          <a:off x="265523" y="71169"/>
          <a:ext cx="451451" cy="5693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14744A-8B09-4163-8C56-11758AF1E2F1}">
      <dsp:nvSpPr>
        <dsp:cNvPr id="0" name=""/>
        <dsp:cNvSpPr/>
      </dsp:nvSpPr>
      <dsp:spPr>
        <a:xfrm>
          <a:off x="0" y="782863"/>
          <a:ext cx="4200803" cy="711693"/>
        </a:xfrm>
        <a:prstGeom prst="roundRect">
          <a:avLst>
            <a:gd name="adj" fmla="val 10000"/>
          </a:avLst>
        </a:prstGeom>
        <a:solidFill>
          <a:srgbClr val="6D6562"/>
        </a:solidFill>
        <a:ln w="12700" cap="flat" cmpd="sng" algn="ctr">
          <a:solidFill>
            <a:srgbClr val="6D656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2. Capacitación y diseño curricular</a:t>
          </a:r>
        </a:p>
      </dsp:txBody>
      <dsp:txXfrm>
        <a:off x="932174" y="803708"/>
        <a:ext cx="3247783" cy="670003"/>
      </dsp:txXfrm>
    </dsp:sp>
    <dsp:sp modelId="{A699EADC-7B49-470F-98F7-582B27644138}">
      <dsp:nvSpPr>
        <dsp:cNvPr id="0" name=""/>
        <dsp:cNvSpPr/>
      </dsp:nvSpPr>
      <dsp:spPr>
        <a:xfrm>
          <a:off x="265523" y="854032"/>
          <a:ext cx="451451" cy="5693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036F6E-C21B-44DC-81E0-67D8DDB3992B}">
      <dsp:nvSpPr>
        <dsp:cNvPr id="0" name=""/>
        <dsp:cNvSpPr/>
      </dsp:nvSpPr>
      <dsp:spPr>
        <a:xfrm>
          <a:off x="0" y="1565726"/>
          <a:ext cx="4200803" cy="711693"/>
        </a:xfrm>
        <a:prstGeom prst="roundRect">
          <a:avLst>
            <a:gd name="adj" fmla="val 10000"/>
          </a:avLst>
        </a:prstGeom>
        <a:solidFill>
          <a:srgbClr val="007432"/>
        </a:solidFill>
        <a:ln w="12700" cap="flat" cmpd="sng" algn="ctr">
          <a:solidFill>
            <a:srgbClr val="00743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3. Requisito de nivel de aptitud física</a:t>
          </a:r>
        </a:p>
      </dsp:txBody>
      <dsp:txXfrm>
        <a:off x="932174" y="1586571"/>
        <a:ext cx="3247783" cy="670003"/>
      </dsp:txXfrm>
    </dsp:sp>
    <dsp:sp modelId="{2C31FEFB-4FA1-42BD-966E-2887E4DDB972}">
      <dsp:nvSpPr>
        <dsp:cNvPr id="0" name=""/>
        <dsp:cNvSpPr/>
      </dsp:nvSpPr>
      <dsp:spPr>
        <a:xfrm>
          <a:off x="265523" y="1636895"/>
          <a:ext cx="451451" cy="5693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59842A-9EA5-492A-9274-67F3FBFC3209}">
      <dsp:nvSpPr>
        <dsp:cNvPr id="0" name=""/>
        <dsp:cNvSpPr/>
      </dsp:nvSpPr>
      <dsp:spPr>
        <a:xfrm>
          <a:off x="0" y="2348589"/>
          <a:ext cx="4200803" cy="711693"/>
        </a:xfrm>
        <a:prstGeom prst="roundRect">
          <a:avLst>
            <a:gd name="adj" fmla="val 10000"/>
          </a:avLst>
        </a:prstGeom>
        <a:solidFill>
          <a:srgbClr val="002F6C"/>
        </a:solidFill>
        <a:ln w="12700" cap="flat" cmpd="sng" algn="ctr">
          <a:solidFill>
            <a:srgbClr val="002F6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4. Requisito de experiencia: Libro de Tareas de Posición.</a:t>
          </a:r>
        </a:p>
      </dsp:txBody>
      <dsp:txXfrm>
        <a:off x="932174" y="2369434"/>
        <a:ext cx="3247783" cy="670003"/>
      </dsp:txXfrm>
    </dsp:sp>
    <dsp:sp modelId="{3893B449-B1B3-4362-809E-C0556F332C35}">
      <dsp:nvSpPr>
        <dsp:cNvPr id="0" name=""/>
        <dsp:cNvSpPr/>
      </dsp:nvSpPr>
      <dsp:spPr>
        <a:xfrm>
          <a:off x="265523" y="2419759"/>
          <a:ext cx="451451" cy="5693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20CDD5-325F-44A9-A3B9-42824373C4E5}">
      <dsp:nvSpPr>
        <dsp:cNvPr id="0" name=""/>
        <dsp:cNvSpPr/>
      </dsp:nvSpPr>
      <dsp:spPr>
        <a:xfrm>
          <a:off x="0" y="3131453"/>
          <a:ext cx="4200803" cy="711693"/>
        </a:xfrm>
        <a:prstGeom prst="roundRect">
          <a:avLst>
            <a:gd name="adj" fmla="val 10000"/>
          </a:avLst>
        </a:prstGeom>
        <a:solidFill>
          <a:srgbClr val="0067B9">
            <a:hueOff val="-10995704"/>
            <a:satOff val="-49299"/>
            <a:lumOff val="-843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5. Calificación - Credencialización</a:t>
          </a:r>
        </a:p>
      </dsp:txBody>
      <dsp:txXfrm>
        <a:off x="932174" y="3152298"/>
        <a:ext cx="3247783" cy="670003"/>
      </dsp:txXfrm>
    </dsp:sp>
    <dsp:sp modelId="{CCC4D9F4-C134-44EC-8278-55B3BFF5F97A}">
      <dsp:nvSpPr>
        <dsp:cNvPr id="0" name=""/>
        <dsp:cNvSpPr/>
      </dsp:nvSpPr>
      <dsp:spPr>
        <a:xfrm>
          <a:off x="265523" y="3202622"/>
          <a:ext cx="451451" cy="56935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35AC6B-2099-49BB-96D4-DAD4BE8B8ECE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BC332-2FD5-442D-A199-24367FEC38F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65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BC332-2FD5-442D-A199-24367FEC38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93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3313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9447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4220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e93333404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g1e93333404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Hemos estado investigando la ecología del fuego en la vegetación del Páramo, un ecosistema dependiente del fuego, y estamos utilizando los datos para ayudar a desarrollar un programa modelo de MIF. Aunque se sabe que el Páramo arde y depende del fuego para su mantenimiento, hay poca información sobre el intervalo óptimo de retorno del fuego, el momento de la quema, las interacciones entre el momento del fuego y las interacciones entre plantas y animales, y las interacciones con los usuarios locales del fuego.</a:t>
            </a:r>
          </a:p>
          <a:p>
            <a:pPr marL="171450" indent="-17145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dirty="0"/>
              <a:t>Experimento en el que examinamos los efectos de los métodos de ignición y el tamaño a lo largo de intervalos de retorno del fuego de 1, 2 y 4 años sobre la biomasa y la diversidad de la vegetación de Páramo y los insectos asociados. Las mediciones de la estructura, composición y biomasa de la vegetación antes y después del incendio se combinan con estudios de la comunidad de insectos.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BC332-2FD5-442D-A199-24367FEC38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33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BC332-2FD5-442D-A199-24367FEC38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9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8220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7909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" name="Google Shape;19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3074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6899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41122-E31E-6A0A-1062-EFEF94B25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60EBD2-C202-E7C8-961D-65AECA40D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DACB-98AF-A3CF-1401-DABA7EEEA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C2248-14C1-4CE1-8C74-C3A78891521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1B4DD-1BFA-286C-E39E-D3F23BFCC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80E42-B50D-599D-41C6-C74CE99C0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7EA6C-EF39-42EB-BF0F-66E7B9690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14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76B7-1BDF-2695-CC9E-663110F05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2E3812-654E-223A-A0F5-06559F468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C61EA-1DFE-85EC-D288-5FE7F6D2D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C2248-14C1-4CE1-8C74-C3A78891521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3807C-795E-0556-8B77-2E2406048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53BC5-8FB3-86A4-3B14-DC28B2B79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7EA6C-EF39-42EB-BF0F-66E7B9690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58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F429C1-26A5-73BE-68FC-E06472F42B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D58DF6-B072-1755-4D3C-7861EEAB8B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AB1B5-9D31-169B-9649-D087690A0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C2248-14C1-4CE1-8C74-C3A78891521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37448-0792-B4BB-FD7D-62BC6D96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3E033-C8A4-502D-5406-882409284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7EA6C-EF39-42EB-BF0F-66E7B9690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58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E84CB-A1D7-19A2-2DC0-8C720A3B8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5E509-7555-5608-4E40-2C834D9FA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71A6F-67B3-10C6-0AA0-7FE312B7B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C2248-14C1-4CE1-8C74-C3A78891521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0A87E-0D80-7DDF-8000-A7A35D22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F32F5-79B0-B0E0-0402-3EEE71F03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7EA6C-EF39-42EB-BF0F-66E7B9690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33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6411E-E994-C545-7249-8C2909E0E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D2B5DB-2330-139A-07FC-6C4B9D0DC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DD8E1-C2FA-DAFD-8586-19B8990EC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C2248-14C1-4CE1-8C74-C3A78891521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75EDD-4752-926C-A6FB-0B1DE93C9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242C3-A837-633B-3A7E-C7E9AD7FF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7EA6C-EF39-42EB-BF0F-66E7B9690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51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239D0-BB39-A9A2-D291-EA176BEF0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6E14E-9BB3-BAAD-C99F-D300C1E41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EFF32-2FCC-1538-5549-1380B48B2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00A03C-05AA-A010-8EA4-F61AF8DB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C2248-14C1-4CE1-8C74-C3A78891521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E889A-4991-FA95-89B8-89E263601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FDCCC3-7013-0902-10AE-2763FEF73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7EA6C-EF39-42EB-BF0F-66E7B9690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21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E2E04-5DFC-BF77-041E-5F2CECA8B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9BF64-4B76-A3D7-7F31-572EFD602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74D858-881B-2AC5-50AE-937E4E360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69AE1B-FE43-4513-4C86-D7B4D6A47F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4C8CFE-71E5-3C42-B1FE-000EA04033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9F2E04-5617-E890-FF54-8B7EFEACA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C2248-14C1-4CE1-8C74-C3A78891521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10AAAF-99B6-061E-43DD-95F86975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A651AA-A33E-CE99-5D68-F15483816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7EA6C-EF39-42EB-BF0F-66E7B9690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96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F4BA3-4EE6-3717-67F3-AC40B2F10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78BFC5-F610-90E5-DD7D-1F7BE0EB2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C2248-14C1-4CE1-8C74-C3A78891521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3BD1DD-3B88-EC82-662A-BB7C6CDCB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136E0B-6FCD-8E1D-A492-4441EFDBF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7EA6C-EF39-42EB-BF0F-66E7B9690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78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902836-FD10-3248-6812-8BFA64D2D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C2248-14C1-4CE1-8C74-C3A78891521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791A40-BE7D-B857-05FD-669C3E408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39E23-B76A-4D43-E1A1-B15E3A85E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7EA6C-EF39-42EB-BF0F-66E7B9690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45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2450E-9450-79C6-1FFF-DFBD0FF7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DB3A0-6017-A611-398C-C7BD88B5C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635F9C-F39B-209A-0479-A4367F649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991F6F-7619-5A59-5902-657C761DA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C2248-14C1-4CE1-8C74-C3A78891521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F0B123-7596-7827-1140-3565B216E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BE1759-3CFB-1406-50E9-6484F47BD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7EA6C-EF39-42EB-BF0F-66E7B9690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34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6E528-1C99-6DAD-CA7D-F8A25C3C7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4AD641-80BD-697B-66C0-3A18D9620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B6AE6E-505A-7574-678A-2D6A68838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C455DB-C41F-4615-7C58-A914D6450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C2248-14C1-4CE1-8C74-C3A78891521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A20517-EC99-06F7-259D-EBC7E8A31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44312-EB51-87BE-1980-0FDD16040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7EA6C-EF39-42EB-BF0F-66E7B9690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22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0B196C-254D-0258-5E9E-6766D4B5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CF35F-E6B9-F188-A43C-BDE5D8C5C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C1EA9-1519-C813-6359-5C729718B2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3C2248-14C1-4CE1-8C74-C3A78891521F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23A8E-7018-05CD-7908-83F5A9BB72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ADD69-43A4-B732-0B61-186DA4658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27EA6C-EF39-42EB-BF0F-66E7B9690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00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18" Type="http://schemas.openxmlformats.org/officeDocument/2006/relationships/image" Target="../media/image46.svg"/><Relationship Id="rId3" Type="http://schemas.openxmlformats.org/officeDocument/2006/relationships/image" Target="../media/image32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4.svg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svg"/><Relationship Id="rId19" Type="http://schemas.openxmlformats.org/officeDocument/2006/relationships/image" Target="../media/image47.png"/><Relationship Id="rId4" Type="http://schemas.microsoft.com/office/2007/relationships/hdphoto" Target="../media/hdphoto1.wdp"/><Relationship Id="rId9" Type="http://schemas.openxmlformats.org/officeDocument/2006/relationships/image" Target="../media/image37.png"/><Relationship Id="rId14" Type="http://schemas.openxmlformats.org/officeDocument/2006/relationships/image" Target="../media/image42.svg"/><Relationship Id="rId2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diagramData" Target="../diagrams/data2.xml"/><Relationship Id="rId3" Type="http://schemas.openxmlformats.org/officeDocument/2006/relationships/image" Target="../media/image50.jpeg"/><Relationship Id="rId21" Type="http://schemas.openxmlformats.org/officeDocument/2006/relationships/diagramColors" Target="../diagrams/colors2.xml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3.jpeg"/><Relationship Id="rId20" Type="http://schemas.openxmlformats.org/officeDocument/2006/relationships/diagramQuickStyle" Target="../diagrams/quickStyl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jpeg"/><Relationship Id="rId23" Type="http://schemas.openxmlformats.org/officeDocument/2006/relationships/image" Target="../media/image14.png"/><Relationship Id="rId10" Type="http://schemas.openxmlformats.org/officeDocument/2006/relationships/image" Target="../media/image57.svg"/><Relationship Id="rId19" Type="http://schemas.openxmlformats.org/officeDocument/2006/relationships/diagramLayout" Target="../diagrams/layout2.xml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svg"/><Relationship Id="rId22" Type="http://schemas.microsoft.com/office/2007/relationships/diagramDrawing" Target="../diagrams/drawing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emf"/><Relationship Id="rId5" Type="http://schemas.openxmlformats.org/officeDocument/2006/relationships/package" Target="../embeddings/Microsoft_Word_Document1.docx"/><Relationship Id="rId4" Type="http://schemas.openxmlformats.org/officeDocument/2006/relationships/image" Target="../media/image7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2.png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4.pn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jpeg"/><Relationship Id="rId5" Type="http://schemas.openxmlformats.org/officeDocument/2006/relationships/image" Target="../media/image93.jpeg"/><Relationship Id="rId10" Type="http://schemas.openxmlformats.org/officeDocument/2006/relationships/image" Target="../media/image98.jpe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8C678496-49D1-0D4B-A419-98AB11FCA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2116"/>
            <a:ext cx="12188238" cy="6855884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F58FE7CD-5BE1-214D-9128-290BAFB1CA4C}"/>
              </a:ext>
            </a:extLst>
          </p:cNvPr>
          <p:cNvSpPr txBox="1"/>
          <p:nvPr/>
        </p:nvSpPr>
        <p:spPr>
          <a:xfrm>
            <a:off x="4833991" y="3796877"/>
            <a:ext cx="6873677" cy="13593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ts val="5332"/>
              </a:lnSpc>
            </a:pPr>
            <a:r>
              <a:rPr lang="es-PE" sz="5598" b="1" dirty="0">
                <a:solidFill>
                  <a:schemeClr val="bg1"/>
                </a:solidFill>
                <a:latin typeface="Bahnschrift" panose="020B0502040204020203" pitchFamily="34" charset="0"/>
              </a:rPr>
              <a:t>Programa de Manejo</a:t>
            </a:r>
          </a:p>
          <a:p>
            <a:pPr algn="r">
              <a:lnSpc>
                <a:spcPts val="5332"/>
              </a:lnSpc>
            </a:pPr>
            <a:r>
              <a:rPr lang="es-PE" sz="5598" b="1" dirty="0">
                <a:solidFill>
                  <a:schemeClr val="bg1"/>
                </a:solidFill>
                <a:latin typeface="Bahnschrift" panose="020B0502040204020203" pitchFamily="34" charset="0"/>
              </a:rPr>
              <a:t> de Fuego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D662B73-6D4D-6D49-90EB-4B5921F498F2}"/>
              </a:ext>
            </a:extLst>
          </p:cNvPr>
          <p:cNvSpPr txBox="1"/>
          <p:nvPr/>
        </p:nvSpPr>
        <p:spPr>
          <a:xfrm>
            <a:off x="8486697" y="5793343"/>
            <a:ext cx="3210815" cy="6622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ts val="2666"/>
              </a:lnSpc>
            </a:pPr>
            <a:r>
              <a:rPr lang="es-PE" sz="2133" b="1" dirty="0">
                <a:solidFill>
                  <a:schemeClr val="bg1"/>
                </a:solidFill>
                <a:latin typeface="Bahnschrift" panose="020B0502040204020203" pitchFamily="34" charset="0"/>
              </a:rPr>
              <a:t>Servicio Forestal de EEUU</a:t>
            </a:r>
          </a:p>
          <a:p>
            <a:pPr algn="r">
              <a:lnSpc>
                <a:spcPts val="2666"/>
              </a:lnSpc>
            </a:pPr>
            <a:r>
              <a:rPr lang="es-PE" sz="2133" b="1" dirty="0">
                <a:solidFill>
                  <a:schemeClr val="bg1"/>
                </a:solidFill>
                <a:latin typeface="Bahnschrift" panose="020B0502040204020203" pitchFamily="34" charset="0"/>
              </a:rPr>
              <a:t>ECUADOR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A43BBF4-1868-C14C-A1B0-CF1FD3AE3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" y="2795254"/>
            <a:ext cx="6568106" cy="406274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A408C48-F250-FC44-8482-B253688B9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62" y="106294"/>
            <a:ext cx="4282811" cy="126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34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9077AA8F-DBE1-494F-96A5-E1FF877FA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9" r="27539"/>
          <a:stretch/>
        </p:blipFill>
        <p:spPr>
          <a:xfrm>
            <a:off x="1414131" y="1033776"/>
            <a:ext cx="3987204" cy="3987204"/>
          </a:xfrm>
          <a:prstGeom prst="ellipse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3A41F0D-0284-A94B-9C56-6ECBC59C5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676" y="6252752"/>
            <a:ext cx="2014442" cy="601084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567295BD-6D31-064C-9EA9-1AB2C03AD717}"/>
              </a:ext>
            </a:extLst>
          </p:cNvPr>
          <p:cNvSpPr/>
          <p:nvPr/>
        </p:nvSpPr>
        <p:spPr>
          <a:xfrm>
            <a:off x="1414131" y="1033776"/>
            <a:ext cx="3987204" cy="3987204"/>
          </a:xfrm>
          <a:prstGeom prst="ellipse">
            <a:avLst/>
          </a:prstGeom>
          <a:noFill/>
          <a:ln>
            <a:solidFill>
              <a:srgbClr val="BA0C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399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ED1A3F2-54ED-1943-9EAE-854CF770BCCB}"/>
              </a:ext>
            </a:extLst>
          </p:cNvPr>
          <p:cNvSpPr txBox="1"/>
          <p:nvPr/>
        </p:nvSpPr>
        <p:spPr>
          <a:xfrm>
            <a:off x="5957101" y="1069434"/>
            <a:ext cx="5770609" cy="42160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419" sz="2200" i="1" kern="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[A través </a:t>
            </a:r>
            <a:r>
              <a:rPr lang="es-419" sz="2200" i="1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de] las capacitaciones y transferencia de tecnología hemos visto que podemos cuidar el medioambiente, disminuir los incendios forestales, disminuir la tala indiscriminada, y obtener beneficio a través de la incorporación de materia orgánica. Tenemos como objetivo que todos los agricultores en nuestro territorio opten por esta actividad que va a beneficiar a la seguridad alimentaria, la calidad de vida y al ecosistema. </a:t>
            </a:r>
            <a:endParaRPr lang="en-US" sz="2200" i="1" kern="1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PE" sz="2133" i="1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spcBef>
                <a:spcPts val="800"/>
              </a:spcBef>
            </a:pPr>
            <a:r>
              <a:rPr lang="es-PE" sz="1599" b="1" dirty="0">
                <a:solidFill>
                  <a:schemeClr val="bg1">
                    <a:lumMod val="65000"/>
                  </a:schemeClr>
                </a:solidFill>
              </a:rPr>
              <a:t>Luis Chele </a:t>
            </a:r>
          </a:p>
          <a:p>
            <a:r>
              <a:rPr lang="es-PE" sz="1599" dirty="0">
                <a:solidFill>
                  <a:schemeClr val="bg1">
                    <a:lumMod val="65000"/>
                  </a:schemeClr>
                </a:solidFill>
              </a:rPr>
              <a:t>Vicepresidente</a:t>
            </a:r>
          </a:p>
          <a:p>
            <a:r>
              <a:rPr lang="es-PE" sz="1599" dirty="0">
                <a:solidFill>
                  <a:schemeClr val="bg1">
                    <a:lumMod val="65000"/>
                  </a:schemeClr>
                </a:solidFill>
              </a:rPr>
              <a:t>Asociación Agropecuaria </a:t>
            </a:r>
            <a:r>
              <a:rPr lang="es-PE" sz="1599" dirty="0" err="1">
                <a:solidFill>
                  <a:schemeClr val="bg1">
                    <a:lumMod val="65000"/>
                  </a:schemeClr>
                </a:solidFill>
              </a:rPr>
              <a:t>Agrovida-Palmital</a:t>
            </a:r>
            <a:endParaRPr lang="es-PE" sz="1599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AE5EF88C-34FE-FE4A-BFED-FBF4F2B0FA2A}"/>
              </a:ext>
            </a:extLst>
          </p:cNvPr>
          <p:cNvCxnSpPr>
            <a:cxnSpLocks/>
          </p:cNvCxnSpPr>
          <p:nvPr/>
        </p:nvCxnSpPr>
        <p:spPr>
          <a:xfrm flipV="1">
            <a:off x="5575005" y="1033776"/>
            <a:ext cx="0" cy="518331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15131220-22A6-F249-96DE-A38888B04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532" y="1372033"/>
            <a:ext cx="677124" cy="45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63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680A2596-C89A-F942-9CF4-2715B007E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2" r="21632"/>
          <a:stretch/>
        </p:blipFill>
        <p:spPr>
          <a:xfrm>
            <a:off x="6354538" y="-1"/>
            <a:ext cx="5835582" cy="6858001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AB86CCAB-B19F-434F-A866-4CFD68BCD9E7}"/>
              </a:ext>
            </a:extLst>
          </p:cNvPr>
          <p:cNvSpPr/>
          <p:nvPr/>
        </p:nvSpPr>
        <p:spPr>
          <a:xfrm>
            <a:off x="-13129006" y="-7012855"/>
            <a:ext cx="20883709" cy="208837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399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34B173-162E-E345-990A-E3A4B4637A6D}"/>
              </a:ext>
            </a:extLst>
          </p:cNvPr>
          <p:cNvSpPr txBox="1"/>
          <p:nvPr/>
        </p:nvSpPr>
        <p:spPr>
          <a:xfrm>
            <a:off x="481733" y="239926"/>
            <a:ext cx="4515916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PE" sz="3600" b="1" dirty="0">
                <a:solidFill>
                  <a:srgbClr val="005838"/>
                </a:solidFill>
                <a:latin typeface="+mj-lt"/>
                <a:ea typeface="+mj-ea"/>
                <a:cs typeface="+mj-cs"/>
              </a:rPr>
              <a:t>Mochila de Prevención </a:t>
            </a:r>
          </a:p>
          <a:p>
            <a:r>
              <a:rPr lang="es-PE" sz="3600" b="1" dirty="0">
                <a:solidFill>
                  <a:srgbClr val="005838"/>
                </a:solidFill>
                <a:latin typeface="+mj-lt"/>
                <a:ea typeface="+mj-ea"/>
                <a:cs typeface="+mj-cs"/>
              </a:rPr>
              <a:t>de Incendios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BF1DD1B-B302-AE45-8F91-A6D661F25AD9}"/>
              </a:ext>
            </a:extLst>
          </p:cNvPr>
          <p:cNvSpPr txBox="1"/>
          <p:nvPr/>
        </p:nvSpPr>
        <p:spPr>
          <a:xfrm>
            <a:off x="481733" y="1596899"/>
            <a:ext cx="6525307" cy="41329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PE" sz="1866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Alianza con MAATE-Programa Amazonia Sin Fuego y el Servicio Nacional de Áreas Naturales Protegidas del Peru (SERNANP)</a:t>
            </a:r>
          </a:p>
          <a:p>
            <a:endParaRPr lang="es-PE" sz="1866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88939" indent="-188939">
              <a:spcBef>
                <a:spcPts val="800"/>
              </a:spcBef>
              <a:buClr>
                <a:srgbClr val="BA0C2F"/>
              </a:buClr>
              <a:buFont typeface="Arial" panose="020B0604020202020204" pitchFamily="34" charset="0"/>
              <a:buChar char="•"/>
            </a:pPr>
            <a:r>
              <a:rPr lang="es-PE" sz="1866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Herramienta didáctica portátil para brindar información sobre comportamiento de fuego, prevención, supresión y seguridad entre una amplia gama de actores</a:t>
            </a:r>
          </a:p>
          <a:p>
            <a:pPr marL="188939" indent="-188939">
              <a:spcBef>
                <a:spcPts val="800"/>
              </a:spcBef>
              <a:buClr>
                <a:srgbClr val="BA0C2F"/>
              </a:buClr>
              <a:buFont typeface="Arial" panose="020B0604020202020204" pitchFamily="34" charset="0"/>
              <a:buChar char="•"/>
            </a:pPr>
            <a:r>
              <a:rPr lang="es-PE" sz="1866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Hasta el 2024, se han entregado más de 30 mochilas en varias regiones del país, entre áreas protegidas, ministerios y otras organizaciones </a:t>
            </a:r>
          </a:p>
          <a:p>
            <a:pPr marL="188939" indent="-188939">
              <a:spcBef>
                <a:spcPts val="800"/>
              </a:spcBef>
              <a:buClr>
                <a:srgbClr val="BA0C2F"/>
              </a:buClr>
              <a:buFont typeface="Arial" panose="020B0604020202020204" pitchFamily="34" charset="0"/>
              <a:buChar char="•"/>
            </a:pPr>
            <a:r>
              <a:rPr lang="es-PE" sz="1866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30 capacitadores formados por USFS </a:t>
            </a:r>
          </a:p>
          <a:p>
            <a:pPr marL="188939" indent="-188939">
              <a:spcBef>
                <a:spcPts val="800"/>
              </a:spcBef>
              <a:buClr>
                <a:srgbClr val="BA0C2F"/>
              </a:buClr>
              <a:buFont typeface="Arial" panose="020B0604020202020204" pitchFamily="34" charset="0"/>
              <a:buChar char="•"/>
            </a:pPr>
            <a:r>
              <a:rPr lang="es-PE" sz="1866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Hasta 2024: MAATE-PASF ha capacitado a </a:t>
            </a:r>
            <a:r>
              <a:rPr lang="es-PE" sz="1866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mas de 3,000 personas en 71 talleres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7859669-D76A-3C44-94C5-3BB929D3A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674" y="6252752"/>
            <a:ext cx="2014445" cy="60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86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42AE62C-36F8-5940-8473-D61F81A6A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2116"/>
            <a:ext cx="12188238" cy="685588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2FA6A4F-CB91-EF45-92C3-941A2EC5F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62" y="106294"/>
            <a:ext cx="4282811" cy="126960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BCF9F81-D9BD-8447-AFC6-B287B8CA3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058"/>
            <a:ext cx="2437648" cy="685588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325200D-D261-004D-866A-F7ECC6D66104}"/>
              </a:ext>
            </a:extLst>
          </p:cNvPr>
          <p:cNvSpPr txBox="1"/>
          <p:nvPr/>
        </p:nvSpPr>
        <p:spPr>
          <a:xfrm>
            <a:off x="8681973" y="4110778"/>
            <a:ext cx="3266920" cy="6796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ts val="5332"/>
              </a:lnSpc>
            </a:pPr>
            <a:r>
              <a:rPr lang="es-PE" sz="5598" b="1" dirty="0">
                <a:solidFill>
                  <a:schemeClr val="bg1"/>
                </a:solidFill>
                <a:latin typeface="Bahnschrift" panose="020B0502040204020203" pitchFamily="34" charset="0"/>
              </a:rPr>
              <a:t>Supresión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DD918D5-53BD-3E40-9CFE-C29D84A372B2}"/>
              </a:ext>
            </a:extLst>
          </p:cNvPr>
          <p:cNvSpPr txBox="1"/>
          <p:nvPr/>
        </p:nvSpPr>
        <p:spPr>
          <a:xfrm>
            <a:off x="8062439" y="5730342"/>
            <a:ext cx="3645229" cy="6622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ts val="2666"/>
              </a:lnSpc>
            </a:pPr>
            <a:r>
              <a:rPr lang="es-PE" sz="2133" b="1" dirty="0">
                <a:solidFill>
                  <a:srgbClr val="F59C2B"/>
                </a:solidFill>
                <a:latin typeface="Bahnschrift" panose="020B0502040204020203" pitchFamily="34" charset="0"/>
              </a:rPr>
              <a:t>CAPACITACIÓN DE </a:t>
            </a:r>
          </a:p>
          <a:p>
            <a:pPr algn="r">
              <a:lnSpc>
                <a:spcPts val="2666"/>
              </a:lnSpc>
            </a:pPr>
            <a:r>
              <a:rPr lang="es-PE" sz="2133" b="1" dirty="0">
                <a:solidFill>
                  <a:srgbClr val="F59C2B"/>
                </a:solidFill>
                <a:latin typeface="Bahnschrift" panose="020B0502040204020203" pitchFamily="34" charset="0"/>
              </a:rPr>
              <a:t>COMBATIENTES FORESTALES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001C94D-25AF-6C43-8A77-EB8205637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0347" y="461784"/>
            <a:ext cx="1337321" cy="55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83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F10391F-AA0C-A84E-8B47-54DF628E4BC8}"/>
              </a:ext>
            </a:extLst>
          </p:cNvPr>
          <p:cNvSpPr txBox="1"/>
          <p:nvPr/>
        </p:nvSpPr>
        <p:spPr>
          <a:xfrm>
            <a:off x="481734" y="239926"/>
            <a:ext cx="1073055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 err="1">
                <a:solidFill>
                  <a:srgbClr val="005838"/>
                </a:solidFill>
                <a:latin typeface="+mj-lt"/>
                <a:ea typeface="+mj-ea"/>
                <a:cs typeface="+mj-cs"/>
              </a:rPr>
              <a:t>Modelo</a:t>
            </a:r>
            <a:r>
              <a:rPr lang="en-US" sz="3600" b="1" dirty="0">
                <a:solidFill>
                  <a:srgbClr val="005838"/>
                </a:solidFill>
                <a:latin typeface="+mj-lt"/>
                <a:ea typeface="+mj-ea"/>
                <a:cs typeface="+mj-cs"/>
              </a:rPr>
              <a:t> Grupo Nacional de </a:t>
            </a:r>
            <a:r>
              <a:rPr lang="en-US" sz="3600" b="1" dirty="0" err="1">
                <a:solidFill>
                  <a:srgbClr val="005838"/>
                </a:solidFill>
                <a:latin typeface="+mj-lt"/>
                <a:ea typeface="+mj-ea"/>
                <a:cs typeface="+mj-cs"/>
              </a:rPr>
              <a:t>Coordinacion</a:t>
            </a:r>
            <a:r>
              <a:rPr lang="en-US" sz="3600" b="1" dirty="0">
                <a:solidFill>
                  <a:srgbClr val="005838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600" b="1" dirty="0" err="1">
                <a:solidFill>
                  <a:srgbClr val="005838"/>
                </a:solidFill>
                <a:latin typeface="+mj-lt"/>
                <a:ea typeface="+mj-ea"/>
                <a:cs typeface="+mj-cs"/>
              </a:rPr>
              <a:t>Incendios</a:t>
            </a:r>
            <a:r>
              <a:rPr lang="en-US" sz="3600" b="1" dirty="0">
                <a:solidFill>
                  <a:srgbClr val="005838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>
                <a:solidFill>
                  <a:srgbClr val="005838"/>
                </a:solidFill>
                <a:latin typeface="+mj-lt"/>
                <a:ea typeface="+mj-ea"/>
                <a:cs typeface="+mj-cs"/>
              </a:rPr>
              <a:t>Forestales</a:t>
            </a:r>
            <a:r>
              <a:rPr lang="en-US" sz="3600" b="1" dirty="0">
                <a:solidFill>
                  <a:srgbClr val="005838"/>
                </a:solidFill>
                <a:latin typeface="+mj-lt"/>
                <a:ea typeface="+mj-ea"/>
                <a:cs typeface="+mj-cs"/>
              </a:rPr>
              <a:t> (NWCG)</a:t>
            </a:r>
            <a:endParaRPr lang="es-PE" sz="3600" b="1" dirty="0">
              <a:solidFill>
                <a:srgbClr val="00583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2A00E4E-70D9-104B-9A6D-EA84AD081FE4}"/>
              </a:ext>
            </a:extLst>
          </p:cNvPr>
          <p:cNvSpPr txBox="1"/>
          <p:nvPr/>
        </p:nvSpPr>
        <p:spPr>
          <a:xfrm>
            <a:off x="559682" y="1794614"/>
            <a:ext cx="5374341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s-A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Capacitaciones a través de Latinoamérica utilizando currículo</a:t>
            </a:r>
            <a:r>
              <a:rPr lang="es-AR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es</a:t>
            </a:r>
            <a:r>
              <a:rPr lang="es-A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tandarizado NWGC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A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Supresión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A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Liderazgo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A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Despacho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A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Prevención 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A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Operaciones de Incidentes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A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Manejo de Combustibles 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A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Educación </a:t>
            </a:r>
          </a:p>
          <a:p>
            <a:pPr marL="742950" marR="0" lvl="1" indent="-285750"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A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 mas…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4A69AAA-7710-9149-8B60-8D1325820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5676" y="6252752"/>
            <a:ext cx="2014442" cy="601084"/>
          </a:xfrm>
          <a:prstGeom prst="rect">
            <a:avLst/>
          </a:prstGeom>
        </p:spPr>
      </p:pic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24A68CF5-E0C2-2744-ADC6-A9A36F6ABD8B}"/>
              </a:ext>
            </a:extLst>
          </p:cNvPr>
          <p:cNvCxnSpPr>
            <a:cxnSpLocks/>
          </p:cNvCxnSpPr>
          <p:nvPr/>
        </p:nvCxnSpPr>
        <p:spPr>
          <a:xfrm flipV="1">
            <a:off x="6096000" y="1065271"/>
            <a:ext cx="0" cy="518331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National Wildfire Coordinating Group | National Interagency Fire Center">
            <a:extLst>
              <a:ext uri="{FF2B5EF4-FFF2-40B4-BE49-F238E27FC236}">
                <a16:creationId xmlns:a16="http://schemas.microsoft.com/office/drawing/2014/main" id="{BF146335-B86A-9B2E-2B26-92126B9BB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7207" y="1551042"/>
            <a:ext cx="4775108" cy="375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037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"/>
          <p:cNvSpPr txBox="1"/>
          <p:nvPr/>
        </p:nvSpPr>
        <p:spPr>
          <a:xfrm>
            <a:off x="481732" y="239926"/>
            <a:ext cx="1012956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s-ES" sz="3600" b="1" dirty="0">
                <a:solidFill>
                  <a:srgbClr val="005838"/>
                </a:solidFill>
                <a:latin typeface="+mj-lt"/>
                <a:ea typeface="+mj-ea"/>
                <a:cs typeface="+mj-cs"/>
                <a:sym typeface="Arial"/>
              </a:rPr>
              <a:t>Sistema de Calificación y Currículo Estandarizado</a:t>
            </a:r>
            <a:endParaRPr sz="3600" b="1" dirty="0">
              <a:solidFill>
                <a:srgbClr val="00583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Google Shape;209;p6">
            <a:extLst>
              <a:ext uri="{FF2B5EF4-FFF2-40B4-BE49-F238E27FC236}">
                <a16:creationId xmlns:a16="http://schemas.microsoft.com/office/drawing/2014/main" id="{6AF0B45F-5A6B-97DA-93B6-6ADCF397F655}"/>
              </a:ext>
            </a:extLst>
          </p:cNvPr>
          <p:cNvSpPr txBox="1"/>
          <p:nvPr/>
        </p:nvSpPr>
        <p:spPr>
          <a:xfrm>
            <a:off x="230653" y="1023770"/>
            <a:ext cx="5619552" cy="1848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45686" rIns="91397" bIns="45686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07000"/>
              </a:lnSpc>
            </a:pPr>
            <a:r>
              <a:rPr lang="es" sz="21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Gill Sans"/>
              </a:rPr>
              <a:t>Aumento de condiciones favorables para ocurrencia de incendios forestales en el mundo</a:t>
            </a:r>
          </a:p>
          <a:p>
            <a:pPr algn="just">
              <a:lnSpc>
                <a:spcPct val="107000"/>
              </a:lnSpc>
            </a:pPr>
            <a:endParaRPr lang="es" sz="213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Gill Sans"/>
            </a:endParaRPr>
          </a:p>
          <a:p>
            <a:pPr marL="285658" indent="-285658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s-MX" sz="213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Gill Sans"/>
            </a:endParaRPr>
          </a:p>
          <a:p>
            <a:pPr algn="ctr">
              <a:lnSpc>
                <a:spcPct val="107000"/>
              </a:lnSpc>
            </a:pPr>
            <a:endParaRPr sz="213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Gill Sans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327EA29E-FF88-B900-EC78-60E5CA2C8B62}"/>
              </a:ext>
            </a:extLst>
          </p:cNvPr>
          <p:cNvGrpSpPr/>
          <p:nvPr/>
        </p:nvGrpSpPr>
        <p:grpSpPr>
          <a:xfrm>
            <a:off x="6203036" y="2216762"/>
            <a:ext cx="5714795" cy="1884364"/>
            <a:chOff x="4371511" y="3721556"/>
            <a:chExt cx="4216747" cy="117751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C4120758-63FE-A2D3-D605-34F3768A1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830" t="18466" r="21806" b="51566"/>
            <a:stretch/>
          </p:blipFill>
          <p:spPr>
            <a:xfrm>
              <a:off x="4949674" y="4138711"/>
              <a:ext cx="2847334" cy="760355"/>
            </a:xfrm>
            <a:prstGeom prst="rect">
              <a:avLst/>
            </a:prstGeom>
          </p:spPr>
        </p:pic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AB473086-E2C6-65B5-7C7B-C445ACA3B835}"/>
                </a:ext>
              </a:extLst>
            </p:cNvPr>
            <p:cNvGrpSpPr/>
            <p:nvPr/>
          </p:nvGrpSpPr>
          <p:grpSpPr>
            <a:xfrm>
              <a:off x="4371511" y="3721556"/>
              <a:ext cx="4216747" cy="417156"/>
              <a:chOff x="4307233" y="3814855"/>
              <a:chExt cx="4216747" cy="417156"/>
            </a:xfrm>
          </p:grpSpPr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64CCFE2A-2137-B528-FADD-F510CEFFB4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-1" r="56912" b="83559"/>
              <a:stretch/>
            </p:blipFill>
            <p:spPr>
              <a:xfrm>
                <a:off x="4307233" y="3814857"/>
                <a:ext cx="2066673" cy="417154"/>
              </a:xfrm>
              <a:prstGeom prst="rect">
                <a:avLst/>
              </a:prstGeom>
            </p:spPr>
          </p:pic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D59DB435-8B6D-E7F3-C24D-99620B70CC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5173" b="83559"/>
              <a:stretch/>
            </p:blipFill>
            <p:spPr>
              <a:xfrm>
                <a:off x="6373906" y="3814855"/>
                <a:ext cx="2150074" cy="417155"/>
              </a:xfrm>
              <a:prstGeom prst="rect">
                <a:avLst/>
              </a:prstGeom>
            </p:spPr>
          </p:pic>
        </p:grp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FBFBD5D5-9B87-10B8-005F-535A32B1F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353" y="1099723"/>
            <a:ext cx="4961647" cy="111703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E8257C3-DD26-EDDD-4645-042843E1F4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005"/>
          <a:stretch/>
        </p:blipFill>
        <p:spPr>
          <a:xfrm>
            <a:off x="7257140" y="4134251"/>
            <a:ext cx="3493556" cy="24838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C347A01-7121-4DA3-E1FE-01327805EF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538" y="1789176"/>
            <a:ext cx="4527866" cy="5516290"/>
          </a:xfrm>
          <a:prstGeom prst="rect">
            <a:avLst/>
          </a:prstGeom>
        </p:spPr>
      </p:pic>
      <p:pic>
        <p:nvPicPr>
          <p:cNvPr id="3" name="Imagen 5">
            <a:extLst>
              <a:ext uri="{FF2B5EF4-FFF2-40B4-BE49-F238E27FC236}">
                <a16:creationId xmlns:a16="http://schemas.microsoft.com/office/drawing/2014/main" id="{6C505C1D-5FB2-EBB1-7098-EF7632BF7B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7558" y="6317532"/>
            <a:ext cx="2014442" cy="60108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"/>
          <p:cNvSpPr txBox="1"/>
          <p:nvPr/>
        </p:nvSpPr>
        <p:spPr>
          <a:xfrm>
            <a:off x="481733" y="239926"/>
            <a:ext cx="1133874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s-ES" sz="3000" b="1" dirty="0">
                <a:solidFill>
                  <a:srgbClr val="005838"/>
                </a:solidFill>
                <a:latin typeface="+mj-lt"/>
                <a:ea typeface="+mj-ea"/>
                <a:cs typeface="+mj-cs"/>
                <a:sym typeface="Arial"/>
              </a:rPr>
              <a:t>¿Qué es el Sistema de Calificación y Currículo Estandarizado -SCCE? </a:t>
            </a:r>
            <a:endParaRPr sz="3000" b="1" dirty="0">
              <a:solidFill>
                <a:srgbClr val="00583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01004B-40A4-E465-3C09-AAB1D0235B62}"/>
              </a:ext>
            </a:extLst>
          </p:cNvPr>
          <p:cNvSpPr txBox="1">
            <a:spLocks/>
          </p:cNvSpPr>
          <p:nvPr/>
        </p:nvSpPr>
        <p:spPr>
          <a:xfrm>
            <a:off x="245647" y="810733"/>
            <a:ext cx="7102613" cy="30898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12" tIns="45706" rIns="91412" bIns="45706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s-ES" sz="17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Instrumento estándar de evaluación y acreditación, establece requisitos por posición de capacitación, aptitud física, experiencia y procesos de credencialización y registro en base de datos para la supresión de incendios forestales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</a:pPr>
            <a:endParaRPr lang="es-ES" sz="1333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s-ES" sz="1866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Beneficios:</a:t>
            </a:r>
          </a:p>
          <a:p>
            <a:pPr marL="914103" lvl="2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s-ES" sz="17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Estandariza posiciones de supresión</a:t>
            </a:r>
          </a:p>
          <a:p>
            <a:pPr marL="914103" lvl="2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s-ES" sz="17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Aumenta seguridad y eficacia de operaciones</a:t>
            </a:r>
          </a:p>
          <a:p>
            <a:pPr marL="914103" lvl="2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s-ES" sz="17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Compatible y escalable a nivel internacional</a:t>
            </a:r>
          </a:p>
          <a:p>
            <a:pPr marL="914103" lvl="2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s-ES" sz="1733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Capacidades técnicas institucionales - trabajo en la organización, integración, capacitación de combatientes voluntarios y comunitarios</a:t>
            </a:r>
          </a:p>
        </p:txBody>
      </p:sp>
      <p:graphicFrame>
        <p:nvGraphicFramePr>
          <p:cNvPr id="19" name="Marcador de contenido 6">
            <a:extLst>
              <a:ext uri="{FF2B5EF4-FFF2-40B4-BE49-F238E27FC236}">
                <a16:creationId xmlns:a16="http://schemas.microsoft.com/office/drawing/2014/main" id="{00986DF4-1410-6CC7-9411-E9FF0FC56CBA}"/>
              </a:ext>
            </a:extLst>
          </p:cNvPr>
          <p:cNvGraphicFramePr>
            <a:graphicFrameLocks/>
          </p:cNvGraphicFramePr>
          <p:nvPr/>
        </p:nvGraphicFramePr>
        <p:xfrm>
          <a:off x="917189" y="4438064"/>
          <a:ext cx="5348093" cy="121119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20687">
                  <a:extLst>
                    <a:ext uri="{9D8B030D-6E8A-4147-A177-3AD203B41FA5}">
                      <a16:colId xmlns:a16="http://schemas.microsoft.com/office/drawing/2014/main" val="1559022373"/>
                    </a:ext>
                  </a:extLst>
                </a:gridCol>
                <a:gridCol w="2526000">
                  <a:extLst>
                    <a:ext uri="{9D8B030D-6E8A-4147-A177-3AD203B41FA5}">
                      <a16:colId xmlns:a16="http://schemas.microsoft.com/office/drawing/2014/main" val="4134019421"/>
                    </a:ext>
                  </a:extLst>
                </a:gridCol>
                <a:gridCol w="1401406">
                  <a:extLst>
                    <a:ext uri="{9D8B030D-6E8A-4147-A177-3AD203B41FA5}">
                      <a16:colId xmlns:a16="http://schemas.microsoft.com/office/drawing/2014/main" val="224103490"/>
                    </a:ext>
                  </a:extLst>
                </a:gridCol>
              </a:tblGrid>
              <a:tr h="2863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200" cap="none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Categoría</a:t>
                      </a:r>
                    </a:p>
                  </a:txBody>
                  <a:tcPr marL="68559" marR="685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200" cap="none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Título de la Posición</a:t>
                      </a:r>
                    </a:p>
                  </a:txBody>
                  <a:tcPr marL="68559" marR="685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200" cap="none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Acrónimo</a:t>
                      </a:r>
                    </a:p>
                  </a:txBody>
                  <a:tcPr marL="68559" marR="68559" marT="0" marB="0" anchor="ctr"/>
                </a:tc>
                <a:extLst>
                  <a:ext uri="{0D108BD9-81ED-4DB2-BD59-A6C34878D82A}">
                    <a16:rowId xmlns:a16="http://schemas.microsoft.com/office/drawing/2014/main" val="653464885"/>
                  </a:ext>
                </a:extLst>
              </a:tr>
              <a:tr h="286344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OPERACIONES</a:t>
                      </a:r>
                    </a:p>
                  </a:txBody>
                  <a:tcPr marL="68559" marR="685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Jefe de Brigada</a:t>
                      </a:r>
                      <a:endParaRPr lang="es-MX" sz="5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59" marR="685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JEBR</a:t>
                      </a:r>
                    </a:p>
                  </a:txBody>
                  <a:tcPr marL="68559" marR="68559" marT="0" marB="0" anchor="ctr"/>
                </a:tc>
                <a:extLst>
                  <a:ext uri="{0D108BD9-81ED-4DB2-BD59-A6C34878D82A}">
                    <a16:rowId xmlns:a16="http://schemas.microsoft.com/office/drawing/2014/main" val="1259208389"/>
                  </a:ext>
                </a:extLst>
              </a:tr>
              <a:tr h="28634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Jefe de Cuadrilla</a:t>
                      </a:r>
                    </a:p>
                  </a:txBody>
                  <a:tcPr marL="68559" marR="685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JECU</a:t>
                      </a:r>
                    </a:p>
                  </a:txBody>
                  <a:tcPr marL="68559" marR="68559" marT="0" marB="0" anchor="ctr"/>
                </a:tc>
                <a:extLst>
                  <a:ext uri="{0D108BD9-81ED-4DB2-BD59-A6C34878D82A}">
                    <a16:rowId xmlns:a16="http://schemas.microsoft.com/office/drawing/2014/main" val="3308856333"/>
                  </a:ext>
                </a:extLst>
              </a:tr>
              <a:tr h="35216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Combatiente de Incendios Forestales</a:t>
                      </a:r>
                    </a:p>
                  </a:txBody>
                  <a:tcPr marL="68559" marR="6855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COIF</a:t>
                      </a:r>
                    </a:p>
                  </a:txBody>
                  <a:tcPr marL="68559" marR="68559" marT="0" marB="0" anchor="ctr"/>
                </a:tc>
                <a:extLst>
                  <a:ext uri="{0D108BD9-81ED-4DB2-BD59-A6C34878D82A}">
                    <a16:rowId xmlns:a16="http://schemas.microsoft.com/office/drawing/2014/main" val="649637573"/>
                  </a:ext>
                </a:extLst>
              </a:tr>
            </a:tbl>
          </a:graphicData>
        </a:graphic>
      </p:graphicFrame>
      <p:sp>
        <p:nvSpPr>
          <p:cNvPr id="20" name="CuadroTexto 19">
            <a:extLst>
              <a:ext uri="{FF2B5EF4-FFF2-40B4-BE49-F238E27FC236}">
                <a16:creationId xmlns:a16="http://schemas.microsoft.com/office/drawing/2014/main" id="{D464F815-962B-0A5A-19CC-7DA65CA5BE21}"/>
              </a:ext>
            </a:extLst>
          </p:cNvPr>
          <p:cNvSpPr txBox="1"/>
          <p:nvPr/>
        </p:nvSpPr>
        <p:spPr>
          <a:xfrm>
            <a:off x="7810719" y="813067"/>
            <a:ext cx="4052668" cy="2974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333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DOCUMENTOS DEL SISTEMA</a:t>
            </a:r>
            <a:endParaRPr lang="es-MX" sz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Imagen 20" descr="Dibujo animado de un personaje animado&#10;&#10;Descripción generada automáticamente con confianza media">
            <a:extLst>
              <a:ext uri="{FF2B5EF4-FFF2-40B4-BE49-F238E27FC236}">
                <a16:creationId xmlns:a16="http://schemas.microsoft.com/office/drawing/2014/main" id="{411D4DA0-9481-22DB-4EA2-490C3492CF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85" b="96361" l="6638" r="93503">
                        <a14:foregroundMark x1="34887" y1="8370" x2="37571" y2="10116"/>
                        <a14:foregroundMark x1="49435" y1="90247" x2="34746" y2="96070"/>
                        <a14:foregroundMark x1="34746" y1="96070" x2="31073" y2="96361"/>
                        <a14:foregroundMark x1="28390" y1="5022" x2="24718" y2="3857"/>
                        <a14:foregroundMark x1="93644" y1="44469" x2="93644" y2="44469"/>
                        <a14:foregroundMark x1="6638" y1="29112" x2="6638" y2="29112"/>
                        <a14:foregroundMark x1="86582" y1="54731" x2="86582" y2="54731"/>
                        <a14:foregroundMark x1="16808" y1="81077" x2="16808" y2="81077"/>
                        <a14:foregroundMark x1="13842" y1="84571" x2="13842" y2="84571"/>
                        <a14:foregroundMark x1="34463" y1="46652" x2="34463" y2="46652"/>
                        <a14:backgroundMark x1="64831" y1="31732" x2="64831" y2="31732"/>
                        <a14:backgroundMark x1="64124" y1="30495" x2="64124" y2="30495"/>
                        <a14:backgroundMark x1="33757" y1="50218" x2="33757" y2="50218"/>
                        <a14:backgroundMark x1="36158" y1="45342" x2="36158" y2="45342"/>
                        <a14:backgroundMark x1="35593" y1="46652" x2="35593" y2="46652"/>
                        <a14:backgroundMark x1="35734" y1="47525" x2="35734" y2="47525"/>
                        <a14:backgroundMark x1="37288" y1="44396" x2="37288" y2="44396"/>
                        <a14:backgroundMark x1="35593" y1="47889" x2="35593" y2="47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37738" y="5702205"/>
            <a:ext cx="470027" cy="912169"/>
          </a:xfrm>
          <a:prstGeom prst="rect">
            <a:avLst/>
          </a:prstGeom>
        </p:spPr>
      </p:pic>
      <p:pic>
        <p:nvPicPr>
          <p:cNvPr id="22" name="Gráfico 6" descr="Upstairs con relleno sólido">
            <a:extLst>
              <a:ext uri="{FF2B5EF4-FFF2-40B4-BE49-F238E27FC236}">
                <a16:creationId xmlns:a16="http://schemas.microsoft.com/office/drawing/2014/main" id="{797176A9-32B8-5D83-94F3-A50831895F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04934" y="5702205"/>
            <a:ext cx="2372604" cy="1281778"/>
          </a:xfrm>
          <a:prstGeom prst="rect">
            <a:avLst/>
          </a:prstGeom>
        </p:spPr>
      </p:pic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2EB1FC88-BA9C-EE4F-C339-B59EBEB65491}"/>
              </a:ext>
            </a:extLst>
          </p:cNvPr>
          <p:cNvCxnSpPr/>
          <p:nvPr/>
        </p:nvCxnSpPr>
        <p:spPr>
          <a:xfrm>
            <a:off x="7502167" y="810733"/>
            <a:ext cx="0" cy="58073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áfico 1" descr="Livro aberto">
            <a:extLst>
              <a:ext uri="{FF2B5EF4-FFF2-40B4-BE49-F238E27FC236}">
                <a16:creationId xmlns:a16="http://schemas.microsoft.com/office/drawing/2014/main" id="{F099F0F6-F59F-3FB1-20E7-A493910189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36344" y="1512886"/>
            <a:ext cx="719778" cy="719778"/>
          </a:xfrm>
          <a:prstGeom prst="rect">
            <a:avLst/>
          </a:prstGeom>
        </p:spPr>
      </p:pic>
      <p:pic>
        <p:nvPicPr>
          <p:cNvPr id="10" name="Gráfico 9" descr="Sala de aula">
            <a:extLst>
              <a:ext uri="{FF2B5EF4-FFF2-40B4-BE49-F238E27FC236}">
                <a16:creationId xmlns:a16="http://schemas.microsoft.com/office/drawing/2014/main" id="{C739EEA9-17EF-1D8D-177E-1403D08F1E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80219" y="3085007"/>
            <a:ext cx="719778" cy="719778"/>
          </a:xfrm>
          <a:prstGeom prst="rect">
            <a:avLst/>
          </a:prstGeom>
        </p:spPr>
      </p:pic>
      <p:pic>
        <p:nvPicPr>
          <p:cNvPr id="11" name="Gráfico 10" descr="Hierarquia">
            <a:extLst>
              <a:ext uri="{FF2B5EF4-FFF2-40B4-BE49-F238E27FC236}">
                <a16:creationId xmlns:a16="http://schemas.microsoft.com/office/drawing/2014/main" id="{2F3C5A6B-49FE-445A-7ADE-CD3D94579A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02802" y="1388956"/>
            <a:ext cx="719778" cy="719778"/>
          </a:xfrm>
          <a:prstGeom prst="rect">
            <a:avLst/>
          </a:prstGeom>
        </p:spPr>
      </p:pic>
      <p:pic>
        <p:nvPicPr>
          <p:cNvPr id="12" name="Gráfico 11" descr="Abrir pasta">
            <a:extLst>
              <a:ext uri="{FF2B5EF4-FFF2-40B4-BE49-F238E27FC236}">
                <a16:creationId xmlns:a16="http://schemas.microsoft.com/office/drawing/2014/main" id="{A736058A-A8B6-D7DB-8C9D-8C4E0B8ADC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480150" y="1512886"/>
            <a:ext cx="719778" cy="719778"/>
          </a:xfrm>
          <a:prstGeom prst="rect">
            <a:avLst/>
          </a:prstGeom>
        </p:spPr>
      </p:pic>
      <p:pic>
        <p:nvPicPr>
          <p:cNvPr id="13" name="Gráfico 12" descr="Diploma">
            <a:extLst>
              <a:ext uri="{FF2B5EF4-FFF2-40B4-BE49-F238E27FC236}">
                <a16:creationId xmlns:a16="http://schemas.microsoft.com/office/drawing/2014/main" id="{DFAFB42B-C7B6-313A-6633-8B66A8AB67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164054" y="3092107"/>
            <a:ext cx="719778" cy="719778"/>
          </a:xfrm>
          <a:prstGeom prst="rect">
            <a:avLst/>
          </a:prstGeom>
        </p:spPr>
      </p:pic>
      <p:pic>
        <p:nvPicPr>
          <p:cNvPr id="14" name="Gráfico 13" descr="Fisiculturista">
            <a:extLst>
              <a:ext uri="{FF2B5EF4-FFF2-40B4-BE49-F238E27FC236}">
                <a16:creationId xmlns:a16="http://schemas.microsoft.com/office/drawing/2014/main" id="{732954BB-1E7E-4904-69E3-B475C14AF3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96844" y="4898341"/>
            <a:ext cx="719778" cy="719778"/>
          </a:xfrm>
          <a:prstGeom prst="rect">
            <a:avLst/>
          </a:prstGeom>
        </p:spPr>
      </p:pic>
      <p:pic>
        <p:nvPicPr>
          <p:cNvPr id="15" name="Gráfico 14" descr="Documento">
            <a:extLst>
              <a:ext uri="{FF2B5EF4-FFF2-40B4-BE49-F238E27FC236}">
                <a16:creationId xmlns:a16="http://schemas.microsoft.com/office/drawing/2014/main" id="{DE9E2C91-6BED-41F2-14B5-02061371457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935050" y="4801222"/>
            <a:ext cx="719778" cy="719778"/>
          </a:xfrm>
          <a:prstGeom prst="rect">
            <a:avLst/>
          </a:prstGeom>
        </p:spPr>
      </p:pic>
      <p:grpSp>
        <p:nvGrpSpPr>
          <p:cNvPr id="16" name="Agrupar 27">
            <a:extLst>
              <a:ext uri="{FF2B5EF4-FFF2-40B4-BE49-F238E27FC236}">
                <a16:creationId xmlns:a16="http://schemas.microsoft.com/office/drawing/2014/main" id="{78C97790-07E5-F990-6912-25FC4F37B641}"/>
              </a:ext>
            </a:extLst>
          </p:cNvPr>
          <p:cNvGrpSpPr/>
          <p:nvPr/>
        </p:nvGrpSpPr>
        <p:grpSpPr>
          <a:xfrm>
            <a:off x="9444069" y="4801221"/>
            <a:ext cx="785968" cy="719778"/>
            <a:chOff x="5793665" y="3447358"/>
            <a:chExt cx="551025" cy="552770"/>
          </a:xfrm>
        </p:grpSpPr>
        <p:pic>
          <p:nvPicPr>
            <p:cNvPr id="17" name="Google Shape;348;p71" descr="Livro fechado">
              <a:extLst>
                <a:ext uri="{FF2B5EF4-FFF2-40B4-BE49-F238E27FC236}">
                  <a16:creationId xmlns:a16="http://schemas.microsoft.com/office/drawing/2014/main" id="{FD93BC01-FBFB-AE05-CFFA-39FA63DBEF5A}"/>
                </a:ext>
              </a:extLst>
            </p:cNvPr>
            <p:cNvPicPr preferRelativeResize="0"/>
            <p:nvPr/>
          </p:nvPicPr>
          <p:blipFill rotWithShape="1">
            <a:blip r:embed="rId2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3665" y="3447358"/>
              <a:ext cx="551025" cy="5527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CaixaDeTexto 29">
              <a:extLst>
                <a:ext uri="{FF2B5EF4-FFF2-40B4-BE49-F238E27FC236}">
                  <a16:creationId xmlns:a16="http://schemas.microsoft.com/office/drawing/2014/main" id="{0C2DD3D2-B636-064F-BED8-5A72B78E6185}"/>
                </a:ext>
              </a:extLst>
            </p:cNvPr>
            <p:cNvSpPr txBox="1"/>
            <p:nvPr/>
          </p:nvSpPr>
          <p:spPr>
            <a:xfrm>
              <a:off x="5863475" y="3754815"/>
              <a:ext cx="443424" cy="212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LTP</a:t>
              </a:r>
            </a:p>
          </p:txBody>
        </p:sp>
      </p:grpSp>
      <p:sp>
        <p:nvSpPr>
          <p:cNvPr id="23" name="CaixaDeTexto 10">
            <a:extLst>
              <a:ext uri="{FF2B5EF4-FFF2-40B4-BE49-F238E27FC236}">
                <a16:creationId xmlns:a16="http://schemas.microsoft.com/office/drawing/2014/main" id="{F43923EA-5232-ADE6-EF6B-F5DB1E811A68}"/>
              </a:ext>
            </a:extLst>
          </p:cNvPr>
          <p:cNvSpPr txBox="1"/>
          <p:nvPr/>
        </p:nvSpPr>
        <p:spPr>
          <a:xfrm>
            <a:off x="7750445" y="2227332"/>
            <a:ext cx="1079667" cy="420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066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P1 – Manual del Sistema</a:t>
            </a:r>
          </a:p>
        </p:txBody>
      </p:sp>
      <p:sp>
        <p:nvSpPr>
          <p:cNvPr id="25" name="CaixaDeTexto 11">
            <a:extLst>
              <a:ext uri="{FF2B5EF4-FFF2-40B4-BE49-F238E27FC236}">
                <a16:creationId xmlns:a16="http://schemas.microsoft.com/office/drawing/2014/main" id="{9F278766-F19B-EA6B-9631-324B1E5EE57F}"/>
              </a:ext>
            </a:extLst>
          </p:cNvPr>
          <p:cNvSpPr txBox="1"/>
          <p:nvPr/>
        </p:nvSpPr>
        <p:spPr>
          <a:xfrm>
            <a:off x="9300206" y="2193440"/>
            <a:ext cx="1079667" cy="420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066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P2 – Catálogo de Cursos</a:t>
            </a:r>
          </a:p>
        </p:txBody>
      </p:sp>
      <p:sp>
        <p:nvSpPr>
          <p:cNvPr id="28" name="CaixaDeTexto 12">
            <a:extLst>
              <a:ext uri="{FF2B5EF4-FFF2-40B4-BE49-F238E27FC236}">
                <a16:creationId xmlns:a16="http://schemas.microsoft.com/office/drawing/2014/main" id="{2D4F65CD-D665-6832-18D9-74D9DD1267AE}"/>
              </a:ext>
            </a:extLst>
          </p:cNvPr>
          <p:cNvSpPr txBox="1"/>
          <p:nvPr/>
        </p:nvSpPr>
        <p:spPr>
          <a:xfrm>
            <a:off x="10746297" y="2155440"/>
            <a:ext cx="1079667" cy="420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066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P3 – Catálogo de Posiciones</a:t>
            </a:r>
          </a:p>
        </p:txBody>
      </p:sp>
      <p:sp>
        <p:nvSpPr>
          <p:cNvPr id="29" name="CaixaDeTexto 13">
            <a:extLst>
              <a:ext uri="{FF2B5EF4-FFF2-40B4-BE49-F238E27FC236}">
                <a16:creationId xmlns:a16="http://schemas.microsoft.com/office/drawing/2014/main" id="{F2E0A856-87BD-75ED-007B-9B30891A822E}"/>
              </a:ext>
            </a:extLst>
          </p:cNvPr>
          <p:cNvSpPr txBox="1"/>
          <p:nvPr/>
        </p:nvSpPr>
        <p:spPr>
          <a:xfrm>
            <a:off x="8006623" y="3814960"/>
            <a:ext cx="1472608" cy="420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066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P4 – Estándares Impartición de Cursos</a:t>
            </a:r>
          </a:p>
        </p:txBody>
      </p:sp>
      <p:sp>
        <p:nvSpPr>
          <p:cNvPr id="30" name="CaixaDeTexto 14">
            <a:extLst>
              <a:ext uri="{FF2B5EF4-FFF2-40B4-BE49-F238E27FC236}">
                <a16:creationId xmlns:a16="http://schemas.microsoft.com/office/drawing/2014/main" id="{54C3BC44-4535-EFD3-F9DF-985A45892C13}"/>
              </a:ext>
            </a:extLst>
          </p:cNvPr>
          <p:cNvSpPr txBox="1"/>
          <p:nvPr/>
        </p:nvSpPr>
        <p:spPr>
          <a:xfrm>
            <a:off x="9853806" y="3808542"/>
            <a:ext cx="1768767" cy="420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066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P5 – Reconocimiento de Aprendizaje Previo (RAP)</a:t>
            </a:r>
          </a:p>
        </p:txBody>
      </p:sp>
      <p:sp>
        <p:nvSpPr>
          <p:cNvPr id="31" name="CaixaDeTexto 18">
            <a:extLst>
              <a:ext uri="{FF2B5EF4-FFF2-40B4-BE49-F238E27FC236}">
                <a16:creationId xmlns:a16="http://schemas.microsoft.com/office/drawing/2014/main" id="{1D4DAB19-CCB7-283F-591E-427F729F47DF}"/>
              </a:ext>
            </a:extLst>
          </p:cNvPr>
          <p:cNvSpPr txBox="1"/>
          <p:nvPr/>
        </p:nvSpPr>
        <p:spPr>
          <a:xfrm>
            <a:off x="7697815" y="5655838"/>
            <a:ext cx="1079667" cy="420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066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P6 – Prueba de Aptitud Física</a:t>
            </a:r>
          </a:p>
        </p:txBody>
      </p:sp>
      <p:sp>
        <p:nvSpPr>
          <p:cNvPr id="32" name="CaixaDeTexto 19">
            <a:extLst>
              <a:ext uri="{FF2B5EF4-FFF2-40B4-BE49-F238E27FC236}">
                <a16:creationId xmlns:a16="http://schemas.microsoft.com/office/drawing/2014/main" id="{65520565-3EC0-E9B2-A2A6-9E9FC48E9B2A}"/>
              </a:ext>
            </a:extLst>
          </p:cNvPr>
          <p:cNvSpPr txBox="1"/>
          <p:nvPr/>
        </p:nvSpPr>
        <p:spPr>
          <a:xfrm>
            <a:off x="9217972" y="5632159"/>
            <a:ext cx="1322465" cy="420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066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P7-8– Libros de Tarea de Posición</a:t>
            </a:r>
          </a:p>
        </p:txBody>
      </p:sp>
      <p:sp>
        <p:nvSpPr>
          <p:cNvPr id="33" name="CaixaDeTexto 22">
            <a:extLst>
              <a:ext uri="{FF2B5EF4-FFF2-40B4-BE49-F238E27FC236}">
                <a16:creationId xmlns:a16="http://schemas.microsoft.com/office/drawing/2014/main" id="{248AE5CA-F2C7-A74E-67F9-B2064A1719DF}"/>
              </a:ext>
            </a:extLst>
          </p:cNvPr>
          <p:cNvSpPr txBox="1"/>
          <p:nvPr/>
        </p:nvSpPr>
        <p:spPr>
          <a:xfrm>
            <a:off x="10624898" y="5648751"/>
            <a:ext cx="1322464" cy="420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066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P9 – Formularios del Sistema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0F95FE50-154F-0E1A-EB65-5E7D4382DB1E}"/>
              </a:ext>
            </a:extLst>
          </p:cNvPr>
          <p:cNvSpPr txBox="1"/>
          <p:nvPr/>
        </p:nvSpPr>
        <p:spPr>
          <a:xfrm>
            <a:off x="2587252" y="4049041"/>
            <a:ext cx="2110007" cy="2974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333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POSICIONES DE INICIO</a:t>
            </a:r>
            <a:endParaRPr lang="es-MX" sz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n 5">
            <a:extLst>
              <a:ext uri="{FF2B5EF4-FFF2-40B4-BE49-F238E27FC236}">
                <a16:creationId xmlns:a16="http://schemas.microsoft.com/office/drawing/2014/main" id="{B484BE9D-7447-4CCC-FB54-CCEFFB0DF54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75676" y="6252752"/>
            <a:ext cx="2014442" cy="60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17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"/>
          <p:cNvSpPr txBox="1"/>
          <p:nvPr/>
        </p:nvSpPr>
        <p:spPr>
          <a:xfrm>
            <a:off x="294185" y="356817"/>
            <a:ext cx="1141162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s-ES" sz="2399" b="1" dirty="0">
                <a:solidFill>
                  <a:srgbClr val="BA0C2F"/>
                </a:solidFill>
              </a:rPr>
              <a:t>       </a:t>
            </a:r>
            <a:r>
              <a:rPr lang="es-ES" sz="3000" b="1" dirty="0">
                <a:solidFill>
                  <a:srgbClr val="005838"/>
                </a:solidFill>
                <a:latin typeface="+mj-lt"/>
                <a:ea typeface="+mj-ea"/>
                <a:cs typeface="+mj-cs"/>
              </a:rPr>
              <a:t>Elementos del SCCE                  </a:t>
            </a:r>
            <a:r>
              <a:rPr lang="es-ES" sz="3000" b="1" dirty="0">
                <a:solidFill>
                  <a:srgbClr val="005838"/>
                </a:solidFill>
                <a:latin typeface="+mj-lt"/>
                <a:ea typeface="+mj-ea"/>
                <a:cs typeface="+mj-cs"/>
                <a:sym typeface="Arial"/>
              </a:rPr>
              <a:t>                    </a:t>
            </a:r>
            <a:r>
              <a:rPr lang="es-ES" sz="3000" b="1" dirty="0">
                <a:solidFill>
                  <a:srgbClr val="005838"/>
                </a:solidFill>
                <a:latin typeface="+mj-lt"/>
                <a:ea typeface="+mj-ea"/>
                <a:cs typeface="+mj-cs"/>
              </a:rPr>
              <a:t>Proceso de Calificación</a:t>
            </a:r>
            <a:endParaRPr sz="3000" b="1" dirty="0">
              <a:solidFill>
                <a:srgbClr val="005838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Google Shape;450;p28">
            <a:extLst>
              <a:ext uri="{FF2B5EF4-FFF2-40B4-BE49-F238E27FC236}">
                <a16:creationId xmlns:a16="http://schemas.microsoft.com/office/drawing/2014/main" id="{98A2B237-63D1-FA0D-DF2E-BE8AE4A3F130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3535" y="5525208"/>
            <a:ext cx="1617941" cy="1164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3FB3360-223F-5250-0E72-A1E289B2A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074" y="5541267"/>
            <a:ext cx="1455088" cy="11640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Marcador de contenido 8">
            <a:extLst>
              <a:ext uri="{FF2B5EF4-FFF2-40B4-BE49-F238E27FC236}">
                <a16:creationId xmlns:a16="http://schemas.microsoft.com/office/drawing/2014/main" id="{57353EDD-4BEB-7CC9-36D4-3E03EFA9118A}"/>
              </a:ext>
            </a:extLst>
          </p:cNvPr>
          <p:cNvSpPr txBox="1">
            <a:spLocks/>
          </p:cNvSpPr>
          <p:nvPr/>
        </p:nvSpPr>
        <p:spPr>
          <a:xfrm>
            <a:off x="6766210" y="972837"/>
            <a:ext cx="5083771" cy="417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85658" indent="-285658">
              <a:lnSpc>
                <a:spcPct val="117000"/>
              </a:lnSpc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s-MX" sz="1599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Selección de técnicos institucionales del sistema</a:t>
            </a:r>
          </a:p>
          <a:p>
            <a:pPr marL="285658" indent="-285658">
              <a:lnSpc>
                <a:spcPct val="117000"/>
              </a:lnSpc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s-MX" sz="1599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Cumplir requisitos de: </a:t>
            </a:r>
          </a:p>
          <a:p>
            <a:pPr marL="837928" lvl="2" indent="-380876">
              <a:lnSpc>
                <a:spcPct val="117000"/>
              </a:lnSpc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s-MX" sz="1466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Capacitación y Entrenamiento (Cursos: Requisito, Adicional, Capacitación Recurrente)</a:t>
            </a:r>
          </a:p>
          <a:p>
            <a:pPr marL="837928" lvl="2" indent="-380876">
              <a:lnSpc>
                <a:spcPct val="117000"/>
              </a:lnSpc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s-MX" sz="1466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Aptitud física (Prueba de Capacidad de Carga 3 niveles: Arduo, Moderado, Ligero)</a:t>
            </a:r>
          </a:p>
          <a:p>
            <a:pPr marL="837928" lvl="2" indent="-380876">
              <a:lnSpc>
                <a:spcPct val="117000"/>
              </a:lnSpc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s-MX" sz="1466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Experiencia (Completar LTP y formularios de desempeño)</a:t>
            </a:r>
          </a:p>
          <a:p>
            <a:pPr marL="285658" indent="-285658">
              <a:lnSpc>
                <a:spcPct val="117000"/>
              </a:lnSpc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s-MX" sz="1599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Proceso de calificación:</a:t>
            </a:r>
          </a:p>
          <a:p>
            <a:pPr marL="837928" lvl="2" indent="-380876">
              <a:lnSpc>
                <a:spcPct val="117000"/>
              </a:lnSpc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s-MX" sz="1466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Evaluación de evidencias requisito</a:t>
            </a:r>
          </a:p>
          <a:p>
            <a:pPr marL="837928" lvl="2" indent="-380876">
              <a:lnSpc>
                <a:spcPct val="117000"/>
              </a:lnSpc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s-MX" sz="1466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Dictaminación Comité Institucional y emisión de calificación</a:t>
            </a:r>
          </a:p>
          <a:p>
            <a:pPr marL="285658" indent="-285658">
              <a:lnSpc>
                <a:spcPct val="117000"/>
              </a:lnSpc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s-MX" sz="1599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Acreditación:</a:t>
            </a:r>
          </a:p>
          <a:p>
            <a:pPr marL="837928" lvl="2" indent="-380876">
              <a:lnSpc>
                <a:spcPct val="117000"/>
              </a:lnSpc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s-MX" sz="1466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Expedición de  credencial</a:t>
            </a:r>
          </a:p>
          <a:p>
            <a:pPr marL="285658" indent="-285658">
              <a:lnSpc>
                <a:spcPct val="117000"/>
              </a:lnSpc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s-MX" sz="1599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Registro en base de datos</a:t>
            </a:r>
            <a:r>
              <a:rPr lang="es-MX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(Plataforma Informática)</a:t>
            </a:r>
            <a:endParaRPr lang="es-MX" sz="1599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oogle Shape;296;p69" descr="Sala de aula">
            <a:extLst>
              <a:ext uri="{FF2B5EF4-FFF2-40B4-BE49-F238E27FC236}">
                <a16:creationId xmlns:a16="http://schemas.microsoft.com/office/drawing/2014/main" id="{5708A72B-726F-FC76-8E30-95DD1C4DDAC3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6305" y="1914727"/>
            <a:ext cx="485389" cy="466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97;p69" descr="Diploma">
            <a:extLst>
              <a:ext uri="{FF2B5EF4-FFF2-40B4-BE49-F238E27FC236}">
                <a16:creationId xmlns:a16="http://schemas.microsoft.com/office/drawing/2014/main" id="{76353578-EFEB-2BBB-0E20-F5ABB2A0C59D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0392" y="3721787"/>
            <a:ext cx="739504" cy="744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46;p71" descr="Fisiculturista">
            <a:extLst>
              <a:ext uri="{FF2B5EF4-FFF2-40B4-BE49-F238E27FC236}">
                <a16:creationId xmlns:a16="http://schemas.microsoft.com/office/drawing/2014/main" id="{2B660884-4B8F-7B52-D6EA-0590546528C4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35" y="1898223"/>
            <a:ext cx="527228" cy="5129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Agrupar 46">
            <a:extLst>
              <a:ext uri="{FF2B5EF4-FFF2-40B4-BE49-F238E27FC236}">
                <a16:creationId xmlns:a16="http://schemas.microsoft.com/office/drawing/2014/main" id="{9E2C313D-D396-F719-654C-82BC28AF1C38}"/>
              </a:ext>
            </a:extLst>
          </p:cNvPr>
          <p:cNvGrpSpPr/>
          <p:nvPr/>
        </p:nvGrpSpPr>
        <p:grpSpPr>
          <a:xfrm>
            <a:off x="5918704" y="2414302"/>
            <a:ext cx="445977" cy="464584"/>
            <a:chOff x="5793665" y="3447358"/>
            <a:chExt cx="551025" cy="552770"/>
          </a:xfrm>
        </p:grpSpPr>
        <p:pic>
          <p:nvPicPr>
            <p:cNvPr id="10" name="Google Shape;348;p71" descr="Livro fechado">
              <a:extLst>
                <a:ext uri="{FF2B5EF4-FFF2-40B4-BE49-F238E27FC236}">
                  <a16:creationId xmlns:a16="http://schemas.microsoft.com/office/drawing/2014/main" id="{9DA03760-7922-7721-745C-35CCF3FF2AA6}"/>
                </a:ext>
              </a:extLst>
            </p:cNvPr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3665" y="3447358"/>
              <a:ext cx="551025" cy="5527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CaixaDeTexto 45">
              <a:extLst>
                <a:ext uri="{FF2B5EF4-FFF2-40B4-BE49-F238E27FC236}">
                  <a16:creationId xmlns:a16="http://schemas.microsoft.com/office/drawing/2014/main" id="{5CC57457-180B-A47B-9B4D-23E756E44E02}"/>
                </a:ext>
              </a:extLst>
            </p:cNvPr>
            <p:cNvSpPr txBox="1"/>
            <p:nvPr/>
          </p:nvSpPr>
          <p:spPr>
            <a:xfrm>
              <a:off x="5894110" y="3751801"/>
              <a:ext cx="443423" cy="238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7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LTP</a:t>
              </a:r>
            </a:p>
          </p:txBody>
        </p:sp>
      </p:grpSp>
      <p:pic>
        <p:nvPicPr>
          <p:cNvPr id="12" name="Gráfico 11" descr="Computação em Nuvem">
            <a:extLst>
              <a:ext uri="{FF2B5EF4-FFF2-40B4-BE49-F238E27FC236}">
                <a16:creationId xmlns:a16="http://schemas.microsoft.com/office/drawing/2014/main" id="{77DD615D-ECE3-7BD4-E159-51DF8AE24A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89205" y="4348708"/>
            <a:ext cx="630736" cy="630736"/>
          </a:xfrm>
          <a:prstGeom prst="rect">
            <a:avLst/>
          </a:prstGeom>
        </p:spPr>
      </p:pic>
      <p:pic>
        <p:nvPicPr>
          <p:cNvPr id="13" name="Gráfico 47" descr="Grupo de pessoas">
            <a:extLst>
              <a:ext uri="{FF2B5EF4-FFF2-40B4-BE49-F238E27FC236}">
                <a16:creationId xmlns:a16="http://schemas.microsoft.com/office/drawing/2014/main" id="{CAA8F2AA-8A10-D5C0-CE85-AE3CF15C12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70393" y="1019888"/>
            <a:ext cx="651214" cy="629640"/>
          </a:xfrm>
          <a:prstGeom prst="rect">
            <a:avLst/>
          </a:prstGeom>
        </p:spPr>
      </p:pic>
      <p:pic>
        <p:nvPicPr>
          <p:cNvPr id="14" name="Gráfico 2" descr="Group brainstorm con relleno sólido">
            <a:extLst>
              <a:ext uri="{FF2B5EF4-FFF2-40B4-BE49-F238E27FC236}">
                <a16:creationId xmlns:a16="http://schemas.microsoft.com/office/drawing/2014/main" id="{E9F0703B-96B4-02AE-B430-0E6C74DF4E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770393" y="2982510"/>
            <a:ext cx="667465" cy="667465"/>
          </a:xfrm>
          <a:prstGeom prst="rect">
            <a:avLst/>
          </a:prstGeom>
        </p:spPr>
      </p:pic>
      <p:pic>
        <p:nvPicPr>
          <p:cNvPr id="20" name="Imagen 19" descr="Un hidrante de incendios en una montaña&#10;&#10;Descripción generada automáticamente con confianza media">
            <a:extLst>
              <a:ext uri="{FF2B5EF4-FFF2-40B4-BE49-F238E27FC236}">
                <a16:creationId xmlns:a16="http://schemas.microsoft.com/office/drawing/2014/main" id="{AF9B9139-A249-88C8-61D8-A3D36FF48C9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55" b="6"/>
          <a:stretch/>
        </p:blipFill>
        <p:spPr>
          <a:xfrm>
            <a:off x="5154445" y="5500337"/>
            <a:ext cx="1164070" cy="1164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0325E45-93C8-B2BE-85BD-800F6C3279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867" y="5525208"/>
            <a:ext cx="1852515" cy="1164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10A41246-CAD1-38FC-7FEF-2C4A660567D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1054"/>
          <a:stretch/>
        </p:blipFill>
        <p:spPr>
          <a:xfrm>
            <a:off x="9341685" y="5515835"/>
            <a:ext cx="925000" cy="1164070"/>
          </a:xfrm>
          <a:prstGeom prst="rect">
            <a:avLst/>
          </a:prstGeom>
        </p:spPr>
      </p:pic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DB562F4E-122B-93BA-D6AD-6BDEB58BB59B}"/>
              </a:ext>
            </a:extLst>
          </p:cNvPr>
          <p:cNvCxnSpPr>
            <a:cxnSpLocks/>
          </p:cNvCxnSpPr>
          <p:nvPr/>
        </p:nvCxnSpPr>
        <p:spPr>
          <a:xfrm>
            <a:off x="5355903" y="1057866"/>
            <a:ext cx="0" cy="38457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Marcador de contenido 7">
            <a:extLst>
              <a:ext uri="{FF2B5EF4-FFF2-40B4-BE49-F238E27FC236}">
                <a16:creationId xmlns:a16="http://schemas.microsoft.com/office/drawing/2014/main" id="{DC9438FE-021C-5159-F1B6-BCB533CBAA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3082736"/>
              </p:ext>
            </p:extLst>
          </p:nvPr>
        </p:nvGraphicFramePr>
        <p:xfrm>
          <a:off x="704871" y="1057866"/>
          <a:ext cx="4200803" cy="3845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2" name="Imagen 5">
            <a:extLst>
              <a:ext uri="{FF2B5EF4-FFF2-40B4-BE49-F238E27FC236}">
                <a16:creationId xmlns:a16="http://schemas.microsoft.com/office/drawing/2014/main" id="{F1A914F6-173E-84EE-66BB-04572189231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175676" y="6252752"/>
            <a:ext cx="2014442" cy="60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9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"/>
          <p:cNvSpPr txBox="1"/>
          <p:nvPr/>
        </p:nvSpPr>
        <p:spPr>
          <a:xfrm>
            <a:off x="481733" y="239926"/>
            <a:ext cx="699560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s-ES" sz="3000" b="1" dirty="0">
                <a:solidFill>
                  <a:srgbClr val="005838"/>
                </a:solidFill>
                <a:latin typeface="+mj-lt"/>
                <a:ea typeface="+mj-ea"/>
                <a:cs typeface="+mj-cs"/>
                <a:sym typeface="Arial"/>
              </a:rPr>
              <a:t>Avances del Sistema</a:t>
            </a:r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01BEA060-1423-D728-4EAE-209AB8C136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9025535"/>
              </p:ext>
            </p:extLst>
          </p:nvPr>
        </p:nvGraphicFramePr>
        <p:xfrm>
          <a:off x="784807" y="5763672"/>
          <a:ext cx="11872952" cy="1161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8907778" imgH="871449" progId="Word.Document.12">
                  <p:embed/>
                </p:oleObj>
              </mc:Choice>
              <mc:Fallback>
                <p:oleObj name="Document" r:id="rId3" imgW="8907778" imgH="871449" progId="Word.Document.12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01BEA060-1423-D728-4EAE-209AB8C13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4807" y="5763672"/>
                        <a:ext cx="11872952" cy="11616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EA2287A9-21BD-C273-839B-C2F4241805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4807" y="1129952"/>
          <a:ext cx="10812829" cy="4439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9344854" imgH="3836753" progId="Word.Document.12">
                  <p:embed/>
                </p:oleObj>
              </mc:Choice>
              <mc:Fallback>
                <p:oleObj name="Document" r:id="rId5" imgW="9344854" imgH="3836753" progId="Word.Document.12">
                  <p:embed/>
                  <p:pic>
                    <p:nvPicPr>
                      <p:cNvPr id="12" name="Objeto 11">
                        <a:extLst>
                          <a:ext uri="{FF2B5EF4-FFF2-40B4-BE49-F238E27FC236}">
                            <a16:creationId xmlns:a16="http://schemas.microsoft.com/office/drawing/2014/main" id="{EA2287A9-21BD-C273-839B-C2F4241805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84807" y="1129952"/>
                        <a:ext cx="10812829" cy="4439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n 5">
            <a:extLst>
              <a:ext uri="{FF2B5EF4-FFF2-40B4-BE49-F238E27FC236}">
                <a16:creationId xmlns:a16="http://schemas.microsoft.com/office/drawing/2014/main" id="{CF074904-E3D4-A53F-89CA-9C7F5E381C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5676" y="6252752"/>
            <a:ext cx="2014442" cy="60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20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6.png">
            <a:extLst>
              <a:ext uri="{FF2B5EF4-FFF2-40B4-BE49-F238E27FC236}">
                <a16:creationId xmlns:a16="http://schemas.microsoft.com/office/drawing/2014/main" id="{7C7FDC0B-4B29-22B2-FAC9-98535E384C11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589083" y="1061573"/>
            <a:ext cx="9064740" cy="4786334"/>
          </a:xfrm>
          <a:prstGeom prst="rect">
            <a:avLst/>
          </a:prstGeom>
          <a:ln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E04D490-B81C-A2C3-F340-18FF994E822B}"/>
              </a:ext>
            </a:extLst>
          </p:cNvPr>
          <p:cNvSpPr txBox="1"/>
          <p:nvPr/>
        </p:nvSpPr>
        <p:spPr>
          <a:xfrm>
            <a:off x="3197580" y="154097"/>
            <a:ext cx="55743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000" b="1" dirty="0">
                <a:solidFill>
                  <a:srgbClr val="005838"/>
                </a:solidFill>
                <a:latin typeface="+mj-lt"/>
                <a:ea typeface="+mj-ea"/>
                <a:cs typeface="+mj-cs"/>
              </a:rPr>
              <a:t>SINACC-MIF Ecuador Diagrama de Flujo de Posiciones</a:t>
            </a:r>
            <a:endParaRPr lang="es-ES_tradnl" sz="3000" b="1" dirty="0">
              <a:solidFill>
                <a:srgbClr val="005838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60B80896-E8D7-90CC-5AEF-F6E063ECD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676" y="6252752"/>
            <a:ext cx="2014442" cy="60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87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"/>
          <p:cNvSpPr txBox="1"/>
          <p:nvPr/>
        </p:nvSpPr>
        <p:spPr>
          <a:xfrm>
            <a:off x="208557" y="100030"/>
            <a:ext cx="1156561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s-ES" sz="3000" b="1" dirty="0">
                <a:solidFill>
                  <a:srgbClr val="005838"/>
                </a:solidFill>
                <a:latin typeface="+mj-lt"/>
                <a:ea typeface="+mj-ea"/>
                <a:cs typeface="+mj-cs"/>
                <a:sym typeface="Arial"/>
              </a:rPr>
              <a:t>Posiciones de la Fase 1 a Corto Plazo, Categoría de Operaciones y Personal de Comando</a:t>
            </a:r>
            <a:endParaRPr sz="3000" b="1" dirty="0">
              <a:solidFill>
                <a:srgbClr val="005838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94" name="Google Shape;19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5640" y="6250381"/>
            <a:ext cx="2014442" cy="601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1.png">
            <a:extLst>
              <a:ext uri="{FF2B5EF4-FFF2-40B4-BE49-F238E27FC236}">
                <a16:creationId xmlns:a16="http://schemas.microsoft.com/office/drawing/2014/main" id="{050D92C2-5D34-242F-A260-8DD6BCD762EC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455663" y="1294648"/>
            <a:ext cx="4747403" cy="5621220"/>
          </a:xfrm>
          <a:prstGeom prst="rect">
            <a:avLst/>
          </a:prstGeom>
          <a:ln/>
        </p:spPr>
      </p:pic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30DBAAE6-D10A-0034-A664-B836005770AD}"/>
              </a:ext>
            </a:extLst>
          </p:cNvPr>
          <p:cNvSpPr/>
          <p:nvPr/>
        </p:nvSpPr>
        <p:spPr>
          <a:xfrm>
            <a:off x="7668018" y="3997547"/>
            <a:ext cx="535048" cy="356506"/>
          </a:xfrm>
          <a:prstGeom prst="right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400"/>
          </a:p>
        </p:txBody>
      </p:sp>
      <p:graphicFrame>
        <p:nvGraphicFramePr>
          <p:cNvPr id="10" name="Tabla 4">
            <a:extLst>
              <a:ext uri="{FF2B5EF4-FFF2-40B4-BE49-F238E27FC236}">
                <a16:creationId xmlns:a16="http://schemas.microsoft.com/office/drawing/2014/main" id="{0736FFD6-23DF-304B-2B55-B89A2DEA7438}"/>
              </a:ext>
            </a:extLst>
          </p:cNvPr>
          <p:cNvGraphicFramePr>
            <a:graphicFrameLocks noGrp="1"/>
          </p:cNvGraphicFramePr>
          <p:nvPr/>
        </p:nvGraphicFramePr>
        <p:xfrm>
          <a:off x="8528769" y="3289613"/>
          <a:ext cx="2084171" cy="212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4171">
                  <a:extLst>
                    <a:ext uri="{9D8B030D-6E8A-4147-A177-3AD203B41FA5}">
                      <a16:colId xmlns:a16="http://schemas.microsoft.com/office/drawing/2014/main" val="458000443"/>
                    </a:ext>
                  </a:extLst>
                </a:gridCol>
              </a:tblGrid>
              <a:tr h="464686">
                <a:tc>
                  <a:txBody>
                    <a:bodyPr/>
                    <a:lstStyle/>
                    <a:p>
                      <a:pPr algn="ctr"/>
                      <a:r>
                        <a:rPr lang="es-MX" sz="1100" dirty="0"/>
                        <a:t>Comandante de Incidente </a:t>
                      </a:r>
                    </a:p>
                    <a:p>
                      <a:pPr algn="ctr"/>
                      <a:r>
                        <a:rPr lang="es-MX" sz="1100" dirty="0"/>
                        <a:t>Tipo 5 - CIT5 -</a:t>
                      </a:r>
                    </a:p>
                  </a:txBody>
                  <a:tcPr marL="121882" marR="121882" marT="60941" marB="60941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745449"/>
                  </a:ext>
                </a:extLst>
              </a:tr>
              <a:tr h="1664194"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/>
                        <a:t>Calificado como: </a:t>
                      </a:r>
                    </a:p>
                    <a:p>
                      <a:pPr algn="ctr"/>
                      <a:r>
                        <a:rPr lang="es-MX" sz="1100" b="0" dirty="0"/>
                        <a:t>JECU</a:t>
                      </a:r>
                    </a:p>
                    <a:p>
                      <a:pPr algn="ctr"/>
                      <a:r>
                        <a:rPr lang="es-MX" sz="1100" b="1" dirty="0"/>
                        <a:t>Capacitación Requerida:</a:t>
                      </a:r>
                    </a:p>
                    <a:p>
                      <a:pPr algn="ctr"/>
                      <a:r>
                        <a:rPr lang="es-MX" sz="1100" b="0" dirty="0"/>
                        <a:t>SCI-200, CR-130, </a:t>
                      </a:r>
                    </a:p>
                    <a:p>
                      <a:pPr algn="ctr"/>
                      <a:r>
                        <a:rPr lang="es-MX" sz="1100" b="0" dirty="0"/>
                        <a:t>S-131</a:t>
                      </a:r>
                    </a:p>
                    <a:p>
                      <a:pPr algn="ctr"/>
                      <a:r>
                        <a:rPr lang="es-MX" sz="1100" b="1" dirty="0"/>
                        <a:t>Aptitud Física:</a:t>
                      </a:r>
                    </a:p>
                    <a:p>
                      <a:pPr algn="ctr"/>
                      <a:r>
                        <a:rPr lang="es-MX" sz="1100" b="0" dirty="0"/>
                        <a:t>Ardua</a:t>
                      </a:r>
                    </a:p>
                    <a:p>
                      <a:pPr algn="ctr"/>
                      <a:r>
                        <a:rPr lang="es-MX" sz="1100" b="1" dirty="0"/>
                        <a:t>Capacitación Adicional:</a:t>
                      </a:r>
                    </a:p>
                    <a:p>
                      <a:pPr algn="ctr"/>
                      <a:r>
                        <a:rPr lang="es-MX" sz="1100" b="0" dirty="0"/>
                        <a:t>S-211, S-212</a:t>
                      </a:r>
                    </a:p>
                  </a:txBody>
                  <a:tcPr marL="121882" marR="121882" marT="60941" marB="60941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067887"/>
                  </a:ext>
                </a:extLst>
              </a:tr>
            </a:tbl>
          </a:graphicData>
        </a:graphic>
      </p:graphicFrame>
      <p:graphicFrame>
        <p:nvGraphicFramePr>
          <p:cNvPr id="11" name="Tabla 4">
            <a:extLst>
              <a:ext uri="{FF2B5EF4-FFF2-40B4-BE49-F238E27FC236}">
                <a16:creationId xmlns:a16="http://schemas.microsoft.com/office/drawing/2014/main" id="{9C7889E7-033E-2B5D-E62E-A0EC605E6A90}"/>
              </a:ext>
            </a:extLst>
          </p:cNvPr>
          <p:cNvGraphicFramePr>
            <a:graphicFrameLocks noGrp="1"/>
          </p:cNvGraphicFramePr>
          <p:nvPr/>
        </p:nvGraphicFramePr>
        <p:xfrm>
          <a:off x="1045790" y="1294649"/>
          <a:ext cx="2084171" cy="1921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4171">
                  <a:extLst>
                    <a:ext uri="{9D8B030D-6E8A-4147-A177-3AD203B41FA5}">
                      <a16:colId xmlns:a16="http://schemas.microsoft.com/office/drawing/2014/main" val="458000443"/>
                    </a:ext>
                  </a:extLst>
                </a:gridCol>
              </a:tblGrid>
              <a:tr h="446902">
                <a:tc>
                  <a:txBody>
                    <a:bodyPr/>
                    <a:lstStyle/>
                    <a:p>
                      <a:pPr algn="ctr"/>
                      <a:r>
                        <a:rPr lang="es-MX" sz="1100" dirty="0"/>
                        <a:t>Comandante de Incidente </a:t>
                      </a:r>
                    </a:p>
                    <a:p>
                      <a:pPr algn="ctr"/>
                      <a:r>
                        <a:rPr lang="es-MX" sz="1100" dirty="0"/>
                        <a:t>Tipo 4 – CIT4 -</a:t>
                      </a:r>
                    </a:p>
                  </a:txBody>
                  <a:tcPr marL="121882" marR="121882" marT="60941" marB="60941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745449"/>
                  </a:ext>
                </a:extLst>
              </a:tr>
              <a:tr h="1464365"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/>
                        <a:t>Calificado como: </a:t>
                      </a:r>
                    </a:p>
                    <a:p>
                      <a:pPr algn="ctr"/>
                      <a:r>
                        <a:rPr lang="es-MX" sz="1100" b="0" dirty="0"/>
                        <a:t>JEFB</a:t>
                      </a:r>
                    </a:p>
                    <a:p>
                      <a:pPr algn="ctr"/>
                      <a:r>
                        <a:rPr lang="es-MX" sz="1100" b="1" dirty="0"/>
                        <a:t>Capacitación Requerida:</a:t>
                      </a:r>
                    </a:p>
                    <a:p>
                      <a:pPr algn="ctr"/>
                      <a:r>
                        <a:rPr lang="es-MX" sz="1100" b="0" dirty="0"/>
                        <a:t>S-200, CR-130, </a:t>
                      </a:r>
                    </a:p>
                    <a:p>
                      <a:pPr algn="ctr"/>
                      <a:r>
                        <a:rPr lang="es-MX" sz="1100" b="1" dirty="0"/>
                        <a:t>Aptitud Física:</a:t>
                      </a:r>
                    </a:p>
                    <a:p>
                      <a:pPr algn="ctr"/>
                      <a:r>
                        <a:rPr lang="es-MX" sz="1100" b="0" dirty="0"/>
                        <a:t>Ardua</a:t>
                      </a:r>
                    </a:p>
                    <a:p>
                      <a:pPr algn="ctr"/>
                      <a:r>
                        <a:rPr lang="es-MX" sz="1100" b="1" dirty="0"/>
                        <a:t>Capacitación Adicional:</a:t>
                      </a:r>
                    </a:p>
                    <a:p>
                      <a:pPr algn="ctr"/>
                      <a:r>
                        <a:rPr lang="es-MX" sz="1100" b="0" dirty="0"/>
                        <a:t>S-219, S-215</a:t>
                      </a:r>
                    </a:p>
                  </a:txBody>
                  <a:tcPr marL="121882" marR="121882" marT="60941" marB="60941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067887"/>
                  </a:ext>
                </a:extLst>
              </a:tr>
            </a:tbl>
          </a:graphicData>
        </a:graphic>
      </p:graphicFrame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0294C552-96B3-2C46-5674-4E021F474709}"/>
              </a:ext>
            </a:extLst>
          </p:cNvPr>
          <p:cNvSpPr/>
          <p:nvPr/>
        </p:nvSpPr>
        <p:spPr>
          <a:xfrm rot="10800000">
            <a:off x="3371753" y="1926809"/>
            <a:ext cx="535048" cy="356506"/>
          </a:xfrm>
          <a:prstGeom prst="right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400"/>
          </a:p>
        </p:txBody>
      </p:sp>
    </p:spTree>
    <p:extLst>
      <p:ext uri="{BB962C8B-B14F-4D97-AF65-F5344CB8AC3E}">
        <p14:creationId xmlns:p14="http://schemas.microsoft.com/office/powerpoint/2010/main" val="1496683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D4C0164-B6D3-4D38-A80B-3C98A4346FBD}"/>
              </a:ext>
            </a:extLst>
          </p:cNvPr>
          <p:cNvSpPr/>
          <p:nvPr/>
        </p:nvSpPr>
        <p:spPr>
          <a:xfrm>
            <a:off x="-3115" y="-1"/>
            <a:ext cx="12193234" cy="6858001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399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4E438A47-91B6-447A-A84C-F3C8D0100AD3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2583759" y="4542888"/>
            <a:ext cx="0" cy="449977"/>
          </a:xfrm>
          <a:prstGeom prst="line">
            <a:avLst/>
          </a:prstGeom>
          <a:ln w="12700">
            <a:solidFill>
              <a:srgbClr val="46B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CFB89517-2800-4579-BFB6-A59AD49FE93E}"/>
              </a:ext>
            </a:extLst>
          </p:cNvPr>
          <p:cNvCxnSpPr>
            <a:cxnSpLocks/>
          </p:cNvCxnSpPr>
          <p:nvPr/>
        </p:nvCxnSpPr>
        <p:spPr>
          <a:xfrm>
            <a:off x="5774892" y="4542888"/>
            <a:ext cx="0" cy="449976"/>
          </a:xfrm>
          <a:prstGeom prst="line">
            <a:avLst/>
          </a:prstGeom>
          <a:ln w="12700">
            <a:solidFill>
              <a:srgbClr val="4DB5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246CA1CB-EE53-48EB-8E0E-F57BFFD76198}"/>
              </a:ext>
            </a:extLst>
          </p:cNvPr>
          <p:cNvCxnSpPr>
            <a:cxnSpLocks/>
          </p:cNvCxnSpPr>
          <p:nvPr/>
        </p:nvCxnSpPr>
        <p:spPr>
          <a:xfrm>
            <a:off x="8825646" y="4542888"/>
            <a:ext cx="0" cy="449976"/>
          </a:xfrm>
          <a:prstGeom prst="line">
            <a:avLst/>
          </a:prstGeom>
          <a:ln w="12700">
            <a:solidFill>
              <a:srgbClr val="5F8F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80B2F86E-4B3A-4EA7-BE4D-AC83C801DA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56850" y="2666558"/>
            <a:ext cx="8816390" cy="27852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DD8C3E-91F5-EEB4-469A-8F6FB86EC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138" y="1461507"/>
            <a:ext cx="10197955" cy="573648"/>
          </a:xfrm>
        </p:spPr>
        <p:txBody>
          <a:bodyPr>
            <a:noAutofit/>
          </a:bodyPr>
          <a:lstStyle/>
          <a:p>
            <a:r>
              <a:rPr lang="es-MX" sz="2399" b="1" i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Doctrina para Mejorar la Cooperación Internacional en el Manejo del Fuego</a:t>
            </a:r>
            <a:endParaRPr lang="en-US" sz="2399" b="1" i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505C8-F7A4-7663-2690-A0E0AB59C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085" y="1860479"/>
            <a:ext cx="11157779" cy="1027960"/>
          </a:xfrm>
        </p:spPr>
        <p:txBody>
          <a:bodyPr>
            <a:normAutofit/>
          </a:bodyPr>
          <a:lstStyle/>
          <a:p>
            <a:pPr marL="152350" indent="0">
              <a:buNone/>
            </a:pPr>
            <a:r>
              <a:rPr lang="es-MX" sz="239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Grupo de Trabajo de Manejo de Fuego de la Comisión Forestal de América del Norte (NAFC-FMWG) es un </a:t>
            </a:r>
            <a:r>
              <a:rPr lang="es-MX" sz="2399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foro para el intercambio de experiencias y tecnología:</a:t>
            </a:r>
          </a:p>
        </p:txBody>
      </p:sp>
      <p:pic>
        <p:nvPicPr>
          <p:cNvPr id="4" name="Google Shape;192;p26">
            <a:extLst>
              <a:ext uri="{FF2B5EF4-FFF2-40B4-BE49-F238E27FC236}">
                <a16:creationId xmlns:a16="http://schemas.microsoft.com/office/drawing/2014/main" id="{5AF8487F-A965-47C3-B3AF-424BE18F15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4484" y="6256916"/>
            <a:ext cx="2014442" cy="6010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EAA8726-8F12-481C-8FC8-2E6539CA200F}"/>
              </a:ext>
            </a:extLst>
          </p:cNvPr>
          <p:cNvSpPr txBox="1"/>
          <p:nvPr/>
        </p:nvSpPr>
        <p:spPr>
          <a:xfrm>
            <a:off x="511570" y="608221"/>
            <a:ext cx="10659169" cy="830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s-MX" sz="2666" b="1" dirty="0">
                <a:solidFill>
                  <a:srgbClr val="005838"/>
                </a:solidFill>
                <a:latin typeface="Calibri"/>
                <a:ea typeface="Calibri"/>
                <a:cs typeface="Calibri"/>
                <a:sym typeface="Calibri"/>
              </a:rPr>
              <a:t>COMISIÓN FORESTAL DE AMÉRICA DEL NORTE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s-MX" sz="2666" b="1" i="1" dirty="0">
                <a:solidFill>
                  <a:srgbClr val="005838"/>
                </a:solidFill>
                <a:latin typeface="Calibri"/>
                <a:ea typeface="Calibri"/>
                <a:cs typeface="Calibri"/>
                <a:sym typeface="Calibri"/>
              </a:rPr>
              <a:t>- GRUPO DE TRABAJO DE MANEJO DE FUEGO</a:t>
            </a:r>
            <a:endParaRPr lang="es-CO" sz="2666" b="1" i="1" dirty="0">
              <a:solidFill>
                <a:srgbClr val="005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86AD4B1-E3E4-4C7C-BEEE-272B158D7FBE}"/>
              </a:ext>
            </a:extLst>
          </p:cNvPr>
          <p:cNvSpPr txBox="1"/>
          <p:nvPr/>
        </p:nvSpPr>
        <p:spPr>
          <a:xfrm>
            <a:off x="1555362" y="4992865"/>
            <a:ext cx="2056793" cy="107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s-MX" sz="159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Protección y el control de los incendios forestales.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BB0ECE8-43A6-47CA-B588-192EE24ED79E}"/>
              </a:ext>
            </a:extLst>
          </p:cNvPr>
          <p:cNvSpPr txBox="1"/>
          <p:nvPr/>
        </p:nvSpPr>
        <p:spPr>
          <a:xfrm>
            <a:off x="7343223" y="4937095"/>
            <a:ext cx="3113540" cy="1568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s-MX" sz="1599" dirty="0">
                <a:latin typeface="Calibri" panose="020F0502020204030204" pitchFamily="34" charset="0"/>
                <a:cs typeface="Times New Roman" panose="02020603050405020304" pitchFamily="18" charset="0"/>
              </a:rPr>
              <a:t>Participación activa con los organismos internacionales para promover y llevar a cabo actividades que fomenten y mejoren la cooperación y el desarrollo regional y mundial.</a:t>
            </a:r>
            <a:endParaRPr lang="en-US" sz="1599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069F3A7-E070-4164-809E-6FE1B6BC480C}"/>
              </a:ext>
            </a:extLst>
          </p:cNvPr>
          <p:cNvSpPr txBox="1"/>
          <p:nvPr/>
        </p:nvSpPr>
        <p:spPr>
          <a:xfrm>
            <a:off x="4069004" y="4934489"/>
            <a:ext cx="3274219" cy="2061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s-MX" sz="1599" dirty="0">
                <a:latin typeface="Calibri" panose="020F0502020204030204" pitchFamily="34" charset="0"/>
                <a:cs typeface="Times New Roman" panose="02020603050405020304" pitchFamily="18" charset="0"/>
              </a:rPr>
              <a:t>Cooperación entre los tres países del </a:t>
            </a:r>
            <a:r>
              <a:rPr lang="es-MX" sz="1599" b="1" dirty="0">
                <a:latin typeface="Calibri" panose="020F0502020204030204" pitchFamily="34" charset="0"/>
                <a:cs typeface="Times New Roman" panose="02020603050405020304" pitchFamily="18" charset="0"/>
              </a:rPr>
              <a:t>Grupo de trabajo entre la NAFC y el Grupo de trabajo para promover el desarrollo de estrategias y acciones para resolver problemas técnicos y de gestión.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8FAFAA76-7851-4640-855E-AC6E60906F5C}"/>
              </a:ext>
            </a:extLst>
          </p:cNvPr>
          <p:cNvSpPr/>
          <p:nvPr/>
        </p:nvSpPr>
        <p:spPr>
          <a:xfrm>
            <a:off x="2672213" y="4934489"/>
            <a:ext cx="166202" cy="166202"/>
          </a:xfrm>
          <a:prstGeom prst="ellipse">
            <a:avLst/>
          </a:prstGeom>
          <a:solidFill>
            <a:srgbClr val="05A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399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59240535-53B2-4D12-AE1C-16A1EA3057CB}"/>
              </a:ext>
            </a:extLst>
          </p:cNvPr>
          <p:cNvSpPr/>
          <p:nvPr/>
        </p:nvSpPr>
        <p:spPr>
          <a:xfrm>
            <a:off x="5689724" y="4844735"/>
            <a:ext cx="166202" cy="166202"/>
          </a:xfrm>
          <a:prstGeom prst="ellipse">
            <a:avLst/>
          </a:prstGeom>
          <a:solidFill>
            <a:srgbClr val="4DB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399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C324A8A6-2FD5-46B1-BDC5-9E1525459E2E}"/>
              </a:ext>
            </a:extLst>
          </p:cNvPr>
          <p:cNvSpPr/>
          <p:nvPr/>
        </p:nvSpPr>
        <p:spPr>
          <a:xfrm>
            <a:off x="8744068" y="4844735"/>
            <a:ext cx="166202" cy="166202"/>
          </a:xfrm>
          <a:prstGeom prst="ellipse">
            <a:avLst/>
          </a:prstGeom>
          <a:solidFill>
            <a:srgbClr val="5F8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399"/>
          </a:p>
        </p:txBody>
      </p:sp>
    </p:spTree>
    <p:extLst>
      <p:ext uri="{BB962C8B-B14F-4D97-AF65-F5344CB8AC3E}">
        <p14:creationId xmlns:p14="http://schemas.microsoft.com/office/powerpoint/2010/main" val="130193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F08147C-B3F2-BA4E-BEE8-F8E8BBFD5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2116"/>
            <a:ext cx="12188238" cy="685588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801BEBF-EA26-534D-A178-4483B566557E}"/>
              </a:ext>
            </a:extLst>
          </p:cNvPr>
          <p:cNvSpPr/>
          <p:nvPr/>
        </p:nvSpPr>
        <p:spPr>
          <a:xfrm>
            <a:off x="1881" y="0"/>
            <a:ext cx="12188238" cy="1584471"/>
          </a:xfrm>
          <a:prstGeom prst="rect">
            <a:avLst/>
          </a:prstGeom>
          <a:gradFill>
            <a:gsLst>
              <a:gs pos="0">
                <a:schemeClr val="bg1"/>
              </a:gs>
              <a:gs pos="99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399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8AA6A9F8-C14B-8D4D-9AC6-474BD8795033}"/>
              </a:ext>
            </a:extLst>
          </p:cNvPr>
          <p:cNvSpPr/>
          <p:nvPr/>
        </p:nvSpPr>
        <p:spPr>
          <a:xfrm>
            <a:off x="5892864" y="-1345273"/>
            <a:ext cx="9548546" cy="9548546"/>
          </a:xfrm>
          <a:prstGeom prst="ellipse">
            <a:avLst/>
          </a:prstGeom>
          <a:solidFill>
            <a:srgbClr val="F59C2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399" dirty="0">
              <a:solidFill>
                <a:srgbClr val="F59C2B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8686A0A-D9A5-6744-B5B9-251CDBDF7B6F}"/>
              </a:ext>
            </a:extLst>
          </p:cNvPr>
          <p:cNvSpPr txBox="1"/>
          <p:nvPr/>
        </p:nvSpPr>
        <p:spPr>
          <a:xfrm>
            <a:off x="481733" y="239926"/>
            <a:ext cx="606416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PE" sz="4000" b="1" dirty="0">
                <a:solidFill>
                  <a:srgbClr val="005838"/>
                </a:solidFill>
                <a:latin typeface="+mj-lt"/>
                <a:ea typeface="+mj-ea"/>
                <a:cs typeface="+mj-cs"/>
              </a:rPr>
              <a:t>Resultados Programa USFS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2041C8C-14BB-E241-B615-9D6696C9CDBD}"/>
              </a:ext>
            </a:extLst>
          </p:cNvPr>
          <p:cNvSpPr txBox="1"/>
          <p:nvPr/>
        </p:nvSpPr>
        <p:spPr>
          <a:xfrm>
            <a:off x="6968098" y="1403589"/>
            <a:ext cx="4876571" cy="45345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s-PE" sz="3000" dirty="0">
                <a:solidFill>
                  <a:schemeClr val="bg1"/>
                </a:solidFill>
              </a:rPr>
              <a:t>Desde 2021: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PE" sz="3000" dirty="0">
                <a:solidFill>
                  <a:schemeClr val="bg1"/>
                </a:solidFill>
              </a:rPr>
              <a:t>30 cursos virtuales y presenciales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PE" sz="3000" dirty="0">
                <a:solidFill>
                  <a:schemeClr val="bg1"/>
                </a:solidFill>
              </a:rPr>
              <a:t>&gt;300 Personas capacitadas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PE" sz="3000" dirty="0">
                <a:solidFill>
                  <a:schemeClr val="bg1"/>
                </a:solidFill>
              </a:rPr>
              <a:t>&gt;30 Instituciones fortalecidas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PE" sz="3000" dirty="0">
                <a:solidFill>
                  <a:schemeClr val="bg1"/>
                </a:solidFill>
              </a:rPr>
              <a:t>13 Instructores locales formados</a:t>
            </a:r>
          </a:p>
          <a:p>
            <a:pPr algn="ctr"/>
            <a:endParaRPr lang="es-PE" sz="2133" dirty="0">
              <a:solidFill>
                <a:schemeClr val="bg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2DA632C-22B4-DA4E-B06B-DBD4ECB73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674" y="6252752"/>
            <a:ext cx="2014445" cy="60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20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5B0E71-7B59-A066-CE10-447D9BC9E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19" y="163723"/>
            <a:ext cx="10512355" cy="666967"/>
          </a:xfrm>
        </p:spPr>
        <p:txBody>
          <a:bodyPr>
            <a:normAutofit/>
          </a:bodyPr>
          <a:lstStyle/>
          <a:p>
            <a:r>
              <a:rPr lang="es-CO" sz="2666" b="1" dirty="0">
                <a:solidFill>
                  <a:srgbClr val="005838"/>
                </a:solidFill>
              </a:rPr>
              <a:t>RESULTADOS PROGRAMA USFS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D343228-4612-D139-278C-EC1F9EE8BB8C}"/>
              </a:ext>
            </a:extLst>
          </p:cNvPr>
          <p:cNvSpPr txBox="1"/>
          <p:nvPr/>
        </p:nvSpPr>
        <p:spPr>
          <a:xfrm>
            <a:off x="8200095" y="4383245"/>
            <a:ext cx="2587499" cy="181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599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Construcción de Artículo sobre la importancia de Estándares Comunes en la Cooperación Internacional para la Gestión Integral de Incendios Forestales Transfronterizos.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9CEF8F2-FE0D-4AA8-9419-7386492FD0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6247" y="1154288"/>
            <a:ext cx="10409954" cy="339640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9022F94-F9B5-4BD1-A0F8-8D0E6805C66B}"/>
              </a:ext>
            </a:extLst>
          </p:cNvPr>
          <p:cNvSpPr txBox="1"/>
          <p:nvPr/>
        </p:nvSpPr>
        <p:spPr>
          <a:xfrm>
            <a:off x="1218216" y="4486505"/>
            <a:ext cx="1852711" cy="107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599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Traducción y Edición de materiales de cursos.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0B76886-027B-446D-8E7C-3E44F90F49B6}"/>
              </a:ext>
            </a:extLst>
          </p:cNvPr>
          <p:cNvSpPr txBox="1"/>
          <p:nvPr/>
        </p:nvSpPr>
        <p:spPr>
          <a:xfrm>
            <a:off x="3437071" y="4443658"/>
            <a:ext cx="2252826" cy="1322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599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Coordinación con  Programas de país para la implementación de Cursos básicos e intermedios.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8252DF4-3299-4A94-B52B-A16488DB2619}"/>
              </a:ext>
            </a:extLst>
          </p:cNvPr>
          <p:cNvSpPr txBox="1"/>
          <p:nvPr/>
        </p:nvSpPr>
        <p:spPr>
          <a:xfrm>
            <a:off x="6056040" y="4458419"/>
            <a:ext cx="2023046" cy="1568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599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Asistencia de documentos sobre acuerdos internacionales para la operación de Incendios Forestales. </a:t>
            </a:r>
          </a:p>
        </p:txBody>
      </p:sp>
      <p:pic>
        <p:nvPicPr>
          <p:cNvPr id="13" name="Google Shape;192;p26">
            <a:extLst>
              <a:ext uri="{FF2B5EF4-FFF2-40B4-BE49-F238E27FC236}">
                <a16:creationId xmlns:a16="http://schemas.microsoft.com/office/drawing/2014/main" id="{95E13248-F5A3-47AA-9B51-5457E96846A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4484" y="6256916"/>
            <a:ext cx="2014442" cy="6010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2127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Conector: angular 35">
            <a:extLst>
              <a:ext uri="{FF2B5EF4-FFF2-40B4-BE49-F238E27FC236}">
                <a16:creationId xmlns:a16="http://schemas.microsoft.com/office/drawing/2014/main" id="{13AA5EE5-E5FF-42F4-893C-8F701F43E27C}"/>
              </a:ext>
            </a:extLst>
          </p:cNvPr>
          <p:cNvCxnSpPr>
            <a:cxnSpLocks/>
          </p:cNvCxnSpPr>
          <p:nvPr/>
        </p:nvCxnSpPr>
        <p:spPr>
          <a:xfrm>
            <a:off x="3608356" y="5856953"/>
            <a:ext cx="1423643" cy="439286"/>
          </a:xfrm>
          <a:prstGeom prst="bentConnector4">
            <a:avLst>
              <a:gd name="adj1" fmla="val 473"/>
              <a:gd name="adj2" fmla="val 119331"/>
            </a:avLst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: angular 49">
            <a:extLst>
              <a:ext uri="{FF2B5EF4-FFF2-40B4-BE49-F238E27FC236}">
                <a16:creationId xmlns:a16="http://schemas.microsoft.com/office/drawing/2014/main" id="{8CE9B622-E9EE-4C76-A2C5-984EA1B878CA}"/>
              </a:ext>
            </a:extLst>
          </p:cNvPr>
          <p:cNvCxnSpPr>
            <a:cxnSpLocks/>
          </p:cNvCxnSpPr>
          <p:nvPr/>
        </p:nvCxnSpPr>
        <p:spPr>
          <a:xfrm>
            <a:off x="1015108" y="5895760"/>
            <a:ext cx="1423643" cy="439286"/>
          </a:xfrm>
          <a:prstGeom prst="bentConnector4">
            <a:avLst>
              <a:gd name="adj1" fmla="val 473"/>
              <a:gd name="adj2" fmla="val 119331"/>
            </a:avLst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: angular 50">
            <a:extLst>
              <a:ext uri="{FF2B5EF4-FFF2-40B4-BE49-F238E27FC236}">
                <a16:creationId xmlns:a16="http://schemas.microsoft.com/office/drawing/2014/main" id="{0453AC8C-3AE1-41EA-9B00-78A0BB2F79D3}"/>
              </a:ext>
            </a:extLst>
          </p:cNvPr>
          <p:cNvCxnSpPr>
            <a:cxnSpLocks/>
          </p:cNvCxnSpPr>
          <p:nvPr/>
        </p:nvCxnSpPr>
        <p:spPr>
          <a:xfrm>
            <a:off x="6310623" y="5860413"/>
            <a:ext cx="1423643" cy="439286"/>
          </a:xfrm>
          <a:prstGeom prst="bentConnector4">
            <a:avLst>
              <a:gd name="adj1" fmla="val 473"/>
              <a:gd name="adj2" fmla="val 119331"/>
            </a:avLst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: angular 51">
            <a:extLst>
              <a:ext uri="{FF2B5EF4-FFF2-40B4-BE49-F238E27FC236}">
                <a16:creationId xmlns:a16="http://schemas.microsoft.com/office/drawing/2014/main" id="{62028B17-322E-4AEF-8BFB-9015CD6F73C7}"/>
              </a:ext>
            </a:extLst>
          </p:cNvPr>
          <p:cNvCxnSpPr>
            <a:cxnSpLocks/>
          </p:cNvCxnSpPr>
          <p:nvPr/>
        </p:nvCxnSpPr>
        <p:spPr>
          <a:xfrm>
            <a:off x="9011977" y="5817533"/>
            <a:ext cx="1423643" cy="439286"/>
          </a:xfrm>
          <a:prstGeom prst="bentConnector4">
            <a:avLst>
              <a:gd name="adj1" fmla="val 473"/>
              <a:gd name="adj2" fmla="val 119331"/>
            </a:avLst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>
            <a:extLst>
              <a:ext uri="{FF2B5EF4-FFF2-40B4-BE49-F238E27FC236}">
                <a16:creationId xmlns:a16="http://schemas.microsoft.com/office/drawing/2014/main" id="{455D65FB-A9D1-48FB-924D-4C6A74D1F217}"/>
              </a:ext>
            </a:extLst>
          </p:cNvPr>
          <p:cNvSpPr/>
          <p:nvPr/>
        </p:nvSpPr>
        <p:spPr>
          <a:xfrm>
            <a:off x="6167566" y="262600"/>
            <a:ext cx="6041485" cy="52719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666">
              <a:solidFill>
                <a:schemeClr val="bg1"/>
              </a:solidFill>
            </a:endParaRPr>
          </a:p>
        </p:txBody>
      </p:sp>
      <p:sp>
        <p:nvSpPr>
          <p:cNvPr id="178" name="Google Shape;178;p26"/>
          <p:cNvSpPr txBox="1"/>
          <p:nvPr/>
        </p:nvSpPr>
        <p:spPr>
          <a:xfrm>
            <a:off x="491156" y="131765"/>
            <a:ext cx="5533280" cy="1089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normAutofit fontScale="85000" lnSpcReduction="10000"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buSzPts val="1800"/>
            </a:pPr>
            <a:r>
              <a:rPr lang="es-CO" sz="2666" b="1" dirty="0">
                <a:solidFill>
                  <a:srgbClr val="005838"/>
                </a:solidFill>
                <a:latin typeface="Calibri"/>
                <a:ea typeface="Calibri"/>
                <a:cs typeface="Calibri"/>
                <a:sym typeface="Calibri"/>
              </a:rPr>
              <a:t>Adopción de Capacitación Básica y Sistema de Calificación y Currículo Estandarizado</a:t>
            </a:r>
            <a:endParaRPr sz="2666" b="1" dirty="0">
              <a:solidFill>
                <a:srgbClr val="005838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E550ACB-D25A-45AD-AAA6-F92982BF52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32" b="2306"/>
          <a:stretch/>
        </p:blipFill>
        <p:spPr>
          <a:xfrm>
            <a:off x="188425" y="1622852"/>
            <a:ext cx="10988467" cy="4747821"/>
          </a:xfrm>
          <a:prstGeom prst="rect">
            <a:avLst/>
          </a:prstGeom>
        </p:spPr>
      </p:pic>
      <p:sp>
        <p:nvSpPr>
          <p:cNvPr id="181" name="Google Shape;181;p26"/>
          <p:cNvSpPr txBox="1"/>
          <p:nvPr/>
        </p:nvSpPr>
        <p:spPr>
          <a:xfrm>
            <a:off x="9027138" y="3380383"/>
            <a:ext cx="2401830" cy="2503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defTabSz="1218804">
              <a:buClr>
                <a:srgbClr val="000000"/>
              </a:buClr>
              <a:defRPr/>
            </a:pPr>
            <a:r>
              <a:rPr lang="es-CO" sz="1466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Instructor Facilitador</a:t>
            </a:r>
          </a:p>
          <a:p>
            <a:pPr marL="228526" indent="-228526" defTabSz="1218804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s-CO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Proceso de adopción institucional</a:t>
            </a:r>
          </a:p>
          <a:p>
            <a:pPr marL="228526" indent="-228526" defTabSz="1218804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s-CO" sz="1400" kern="0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/>
                <a:sym typeface="Arial"/>
              </a:rPr>
              <a:t>Aumentar las habilidades de instructor - facilitador</a:t>
            </a:r>
          </a:p>
          <a:p>
            <a:pPr marL="228526" indent="-228526" defTabSz="1218804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s-CO" sz="1400" kern="0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/>
                <a:sym typeface="Arial"/>
              </a:rPr>
              <a:t>Enseñanza en estudiante Adulto</a:t>
            </a:r>
          </a:p>
          <a:p>
            <a:pPr marL="228526" indent="-228526" defTabSz="1218804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s-CO" sz="1400" kern="0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/>
                <a:sym typeface="Arial"/>
              </a:rPr>
              <a:t>Coordinador cursos Sistema Calificación</a:t>
            </a:r>
          </a:p>
          <a:p>
            <a:pPr marL="228526" indent="-228526" defTabSz="1218804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es-CO" sz="1400" kern="0" dirty="0">
              <a:solidFill>
                <a:srgbClr val="000000"/>
              </a:solidFill>
              <a:latin typeface="Calibri"/>
              <a:ea typeface="Calibri" panose="020F0502020204030204" pitchFamily="34" charset="0"/>
              <a:cs typeface="Calibri"/>
              <a:sym typeface="Arial"/>
            </a:endParaRPr>
          </a:p>
          <a:p>
            <a:pPr marL="228526" indent="-228526" defTabSz="1218804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es-CO" sz="1400" kern="0" dirty="0">
              <a:solidFill>
                <a:srgbClr val="000000"/>
              </a:solidFill>
              <a:latin typeface="Calibri"/>
              <a:ea typeface="Calibri" panose="020F0502020204030204" pitchFamily="34" charset="0"/>
              <a:cs typeface="Calibri"/>
              <a:sym typeface="Arial"/>
            </a:endParaRPr>
          </a:p>
        </p:txBody>
      </p:sp>
      <p:sp>
        <p:nvSpPr>
          <p:cNvPr id="185" name="Google Shape;185;p26"/>
          <p:cNvSpPr txBox="1"/>
          <p:nvPr/>
        </p:nvSpPr>
        <p:spPr>
          <a:xfrm>
            <a:off x="8782603" y="2549989"/>
            <a:ext cx="1889434" cy="779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algn="ctr"/>
            <a:r>
              <a:rPr lang="es-CO" sz="4265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M-410</a:t>
            </a:r>
            <a:endParaRPr lang="es-CO" sz="4265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6"/>
          <p:cNvSpPr txBox="1"/>
          <p:nvPr/>
        </p:nvSpPr>
        <p:spPr>
          <a:xfrm>
            <a:off x="6167566" y="2502479"/>
            <a:ext cx="1572893" cy="779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algn="ctr"/>
            <a:r>
              <a:rPr lang="es-CO" sz="4265" b="1" dirty="0">
                <a:solidFill>
                  <a:srgbClr val="00AFA6"/>
                </a:solidFill>
                <a:latin typeface="Calibri"/>
                <a:ea typeface="Calibri"/>
                <a:cs typeface="Calibri"/>
                <a:sym typeface="Calibri"/>
              </a:rPr>
              <a:t>S-130 </a:t>
            </a:r>
            <a:endParaRPr sz="4265" b="1" dirty="0">
              <a:solidFill>
                <a:srgbClr val="00AF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81;p26">
            <a:extLst>
              <a:ext uri="{FF2B5EF4-FFF2-40B4-BE49-F238E27FC236}">
                <a16:creationId xmlns:a16="http://schemas.microsoft.com/office/drawing/2014/main" id="{AC0738DD-8B16-88C6-351E-BB17D6862000}"/>
              </a:ext>
            </a:extLst>
          </p:cNvPr>
          <p:cNvSpPr txBox="1"/>
          <p:nvPr/>
        </p:nvSpPr>
        <p:spPr>
          <a:xfrm>
            <a:off x="6420605" y="3372538"/>
            <a:ext cx="2401829" cy="1651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s-ES" sz="1466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Combatiente de Incendios Forestales</a:t>
            </a:r>
          </a:p>
          <a:p>
            <a:pPr marL="228526" indent="-228526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s-CO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Proceso de adopción institucional</a:t>
            </a:r>
          </a:p>
          <a:p>
            <a:pPr marL="228526" indent="-228526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s-CO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Preparación Instructores</a:t>
            </a:r>
          </a:p>
          <a:p>
            <a:pPr marL="228526" indent="-228526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s-CO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Cursos virtuales y presenciales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0BEB91C-D47E-D600-03A3-FA02015B1089}"/>
              </a:ext>
            </a:extLst>
          </p:cNvPr>
          <p:cNvSpPr txBox="1"/>
          <p:nvPr/>
        </p:nvSpPr>
        <p:spPr>
          <a:xfrm>
            <a:off x="9250338" y="6017842"/>
            <a:ext cx="2200213" cy="307738"/>
          </a:xfrm>
          <a:prstGeom prst="rect">
            <a:avLst/>
          </a:prstGeom>
          <a:noFill/>
        </p:spPr>
        <p:txBody>
          <a:bodyPr wrap="square" lIns="121882" tIns="60941" rIns="121882" bIns="60941" rtlCol="0" anchor="t">
            <a:spAutoFit/>
          </a:bodyPr>
          <a:lstStyle/>
          <a:p>
            <a:r>
              <a:rPr lang="es-ES" sz="1200" dirty="0">
                <a:latin typeface="Calibri"/>
                <a:ea typeface="Calibri" panose="020F0502020204030204" pitchFamily="34" charset="0"/>
                <a:cs typeface="Calibri"/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90700AD-64AA-8163-7FC2-2862EE38AD6E}"/>
              </a:ext>
            </a:extLst>
          </p:cNvPr>
          <p:cNvSpPr txBox="1"/>
          <p:nvPr/>
        </p:nvSpPr>
        <p:spPr>
          <a:xfrm>
            <a:off x="6548071" y="6018310"/>
            <a:ext cx="2339820" cy="307738"/>
          </a:xfrm>
          <a:prstGeom prst="rect">
            <a:avLst/>
          </a:prstGeom>
          <a:noFill/>
        </p:spPr>
        <p:txBody>
          <a:bodyPr wrap="square" lIns="121882" tIns="60941" rIns="121882" bIns="60941" rtlCol="0" anchor="t">
            <a:spAutoFit/>
          </a:bodyPr>
          <a:lstStyle/>
          <a:p>
            <a:r>
              <a:rPr lang="es-ES" sz="1200" dirty="0">
                <a:latin typeface="Calibri"/>
                <a:ea typeface="Calibri" panose="020F0502020204030204" pitchFamily="34" charset="0"/>
                <a:cs typeface="Calibri"/>
              </a:rPr>
              <a:t>.</a:t>
            </a:r>
            <a:endParaRPr lang="es-CO" sz="1200" dirty="0"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B1182FB-F4D1-4BC3-96C4-BABB37879E57}"/>
              </a:ext>
            </a:extLst>
          </p:cNvPr>
          <p:cNvSpPr txBox="1"/>
          <p:nvPr/>
        </p:nvSpPr>
        <p:spPr>
          <a:xfrm>
            <a:off x="6169693" y="261098"/>
            <a:ext cx="6290944" cy="461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399" b="1" dirty="0">
                <a:solidFill>
                  <a:schemeClr val="bg1"/>
                </a:solidFill>
              </a:rPr>
              <a:t>Plan de trabajo 2024-2025 </a:t>
            </a:r>
            <a:endParaRPr lang="es-CO" sz="2399" b="1" dirty="0">
              <a:solidFill>
                <a:schemeClr val="bg1"/>
              </a:solidFill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CCE3E0C9-EBA3-45B3-8FC4-F7A5F21D13AA}"/>
              </a:ext>
            </a:extLst>
          </p:cNvPr>
          <p:cNvSpPr txBox="1"/>
          <p:nvPr/>
        </p:nvSpPr>
        <p:spPr>
          <a:xfrm>
            <a:off x="3686245" y="3385580"/>
            <a:ext cx="2401829" cy="1846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8804">
              <a:buClr>
                <a:srgbClr val="000000"/>
              </a:buClr>
              <a:buSzPts val="1400"/>
              <a:defRPr/>
            </a:pPr>
            <a:r>
              <a:rPr lang="es-ES" sz="1466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Factores Humanos en el Servicio de Incendios Forestales</a:t>
            </a:r>
          </a:p>
          <a:p>
            <a:pPr marL="228526" indent="-228526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s-CO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Proceso de adopción institucional</a:t>
            </a:r>
          </a:p>
          <a:p>
            <a:pPr marL="228526" indent="-228526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s-CO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Preparación Instructores</a:t>
            </a:r>
          </a:p>
          <a:p>
            <a:pPr marL="228526" indent="-228526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s-CO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Cursos virtuales y presenciales</a:t>
            </a:r>
          </a:p>
        </p:txBody>
      </p:sp>
      <p:sp>
        <p:nvSpPr>
          <p:cNvPr id="32" name="Google Shape;187;p26">
            <a:extLst>
              <a:ext uri="{FF2B5EF4-FFF2-40B4-BE49-F238E27FC236}">
                <a16:creationId xmlns:a16="http://schemas.microsoft.com/office/drawing/2014/main" id="{5F91D0FC-D9E4-422C-A5B2-921CDD390CA0}"/>
              </a:ext>
            </a:extLst>
          </p:cNvPr>
          <p:cNvSpPr txBox="1"/>
          <p:nvPr/>
        </p:nvSpPr>
        <p:spPr>
          <a:xfrm>
            <a:off x="3500356" y="2530008"/>
            <a:ext cx="1572893" cy="779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algn="ctr"/>
            <a:r>
              <a:rPr lang="es-CO" sz="4265" b="1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L-180 </a:t>
            </a:r>
            <a:endParaRPr sz="4265" b="1" dirty="0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186;p26">
            <a:extLst>
              <a:ext uri="{FF2B5EF4-FFF2-40B4-BE49-F238E27FC236}">
                <a16:creationId xmlns:a16="http://schemas.microsoft.com/office/drawing/2014/main" id="{07C3C666-15A9-4BCA-A560-0279A289A924}"/>
              </a:ext>
            </a:extLst>
          </p:cNvPr>
          <p:cNvSpPr txBox="1"/>
          <p:nvPr/>
        </p:nvSpPr>
        <p:spPr>
          <a:xfrm>
            <a:off x="807514" y="2512494"/>
            <a:ext cx="1572893" cy="779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algn="ctr"/>
            <a:r>
              <a:rPr lang="es-CO" sz="4265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S-190</a:t>
            </a:r>
            <a:endParaRPr sz="4265" b="1" dirty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181;p26">
            <a:extLst>
              <a:ext uri="{FF2B5EF4-FFF2-40B4-BE49-F238E27FC236}">
                <a16:creationId xmlns:a16="http://schemas.microsoft.com/office/drawing/2014/main" id="{B56478E9-398B-44AC-9F14-75EC0F371DB5}"/>
              </a:ext>
            </a:extLst>
          </p:cNvPr>
          <p:cNvSpPr txBox="1"/>
          <p:nvPr/>
        </p:nvSpPr>
        <p:spPr>
          <a:xfrm>
            <a:off x="1026520" y="3359030"/>
            <a:ext cx="2401829" cy="1876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s-CO" sz="1466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Introducción al Comportamiento de Incendios Forestales</a:t>
            </a:r>
          </a:p>
          <a:p>
            <a:pPr marL="228526" indent="-228526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s-CO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Proceso de adopción institucional</a:t>
            </a:r>
          </a:p>
          <a:p>
            <a:pPr marL="228526" indent="-228526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s-CO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Preparación Instructores</a:t>
            </a:r>
          </a:p>
          <a:p>
            <a:pPr marL="228526" indent="-228526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s-CO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Cursos virtuales y presenciales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32080490-4FCB-4AD0-B6B8-5556302AF820}"/>
              </a:ext>
            </a:extLst>
          </p:cNvPr>
          <p:cNvSpPr txBox="1"/>
          <p:nvPr/>
        </p:nvSpPr>
        <p:spPr>
          <a:xfrm>
            <a:off x="630857" y="5375357"/>
            <a:ext cx="735201" cy="584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199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01</a:t>
            </a:r>
            <a:endParaRPr lang="es-CO" sz="3199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ACCAB6D4-42CC-46D6-BD0E-42A4CA6D34CA}"/>
              </a:ext>
            </a:extLst>
          </p:cNvPr>
          <p:cNvSpPr txBox="1"/>
          <p:nvPr/>
        </p:nvSpPr>
        <p:spPr>
          <a:xfrm>
            <a:off x="3260734" y="5360246"/>
            <a:ext cx="735201" cy="584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199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02</a:t>
            </a:r>
            <a:endParaRPr lang="es-CO" sz="3199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E4DEDDB1-0133-4EBC-A113-3A14BB97FB24}"/>
              </a:ext>
            </a:extLst>
          </p:cNvPr>
          <p:cNvSpPr txBox="1"/>
          <p:nvPr/>
        </p:nvSpPr>
        <p:spPr>
          <a:xfrm>
            <a:off x="5904408" y="5365367"/>
            <a:ext cx="735201" cy="584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199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03</a:t>
            </a:r>
            <a:endParaRPr lang="es-CO" sz="3199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9B964DC2-E8AF-4B93-A00C-5481FCCC9882}"/>
              </a:ext>
            </a:extLst>
          </p:cNvPr>
          <p:cNvSpPr txBox="1"/>
          <p:nvPr/>
        </p:nvSpPr>
        <p:spPr>
          <a:xfrm>
            <a:off x="8561534" y="5357329"/>
            <a:ext cx="735201" cy="584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199" b="1" dirty="0">
                <a:solidFill>
                  <a:schemeClr val="bg1"/>
                </a:solidFill>
                <a:latin typeface="Calibri"/>
                <a:cs typeface="Calibri"/>
                <a:sym typeface="Calibri"/>
              </a:rPr>
              <a:t>04</a:t>
            </a:r>
            <a:endParaRPr lang="es-CO" sz="3199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ABAADF9-D377-B833-B0F9-0F954BAD19FB}"/>
              </a:ext>
            </a:extLst>
          </p:cNvPr>
          <p:cNvSpPr txBox="1"/>
          <p:nvPr/>
        </p:nvSpPr>
        <p:spPr>
          <a:xfrm>
            <a:off x="3991953" y="6062992"/>
            <a:ext cx="1941217" cy="307738"/>
          </a:xfrm>
          <a:prstGeom prst="rect">
            <a:avLst/>
          </a:prstGeom>
          <a:noFill/>
        </p:spPr>
        <p:txBody>
          <a:bodyPr wrap="square" lIns="121882" tIns="60941" rIns="121882" bIns="60941" rtlCol="0" anchor="t">
            <a:spAutoFit/>
          </a:bodyPr>
          <a:lstStyle/>
          <a:p>
            <a:r>
              <a:rPr lang="es-ES" sz="1200" dirty="0">
                <a:latin typeface="Calibri"/>
                <a:ea typeface="Calibri" panose="020F0502020204030204" pitchFamily="34" charset="0"/>
                <a:cs typeface="Calibri"/>
              </a:rPr>
              <a:t>.</a:t>
            </a:r>
          </a:p>
        </p:txBody>
      </p:sp>
      <p:sp>
        <p:nvSpPr>
          <p:cNvPr id="11" name="CuadroTexto 1">
            <a:extLst>
              <a:ext uri="{FF2B5EF4-FFF2-40B4-BE49-F238E27FC236}">
                <a16:creationId xmlns:a16="http://schemas.microsoft.com/office/drawing/2014/main" id="{1D130230-CEFF-8E17-D124-46C1B133A3FE}"/>
              </a:ext>
            </a:extLst>
          </p:cNvPr>
          <p:cNvSpPr txBox="1"/>
          <p:nvPr/>
        </p:nvSpPr>
        <p:spPr>
          <a:xfrm>
            <a:off x="1441356" y="5932080"/>
            <a:ext cx="1794405" cy="307738"/>
          </a:xfrm>
          <a:prstGeom prst="rect">
            <a:avLst/>
          </a:prstGeom>
          <a:noFill/>
        </p:spPr>
        <p:txBody>
          <a:bodyPr wrap="square" lIns="121882" tIns="60941" rIns="121882" bIns="60941" rtlCol="0" anchor="t">
            <a:spAutoFit/>
          </a:bodyPr>
          <a:lstStyle/>
          <a:p>
            <a:r>
              <a:rPr lang="es-ES" sz="1200" dirty="0">
                <a:latin typeface="Calibri"/>
                <a:ea typeface="Calibri" panose="020F0502020204030204" pitchFamily="34" charset="0"/>
                <a:cs typeface="Calibri"/>
              </a:rPr>
              <a:t>.</a:t>
            </a:r>
          </a:p>
        </p:txBody>
      </p:sp>
      <p:pic>
        <p:nvPicPr>
          <p:cNvPr id="41" name="Google Shape;192;p26">
            <a:extLst>
              <a:ext uri="{FF2B5EF4-FFF2-40B4-BE49-F238E27FC236}">
                <a16:creationId xmlns:a16="http://schemas.microsoft.com/office/drawing/2014/main" id="{23DDAA72-B11A-4F20-B6E1-57E96907F89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84484" y="6256916"/>
            <a:ext cx="2014442" cy="601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927C6A9-67EA-69D9-CBB0-A1F796B511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19"/>
          <a:stretch/>
        </p:blipFill>
        <p:spPr>
          <a:xfrm>
            <a:off x="6387731" y="1154537"/>
            <a:ext cx="2249451" cy="128118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4316EF5-3D68-EB2E-DC7D-A938BB3C1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9" y="1108767"/>
            <a:ext cx="2259397" cy="130942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6873BF5-097B-5795-F94F-59ACE62C96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666"/>
          <a:stretch/>
        </p:blipFill>
        <p:spPr>
          <a:xfrm>
            <a:off x="3711555" y="1208697"/>
            <a:ext cx="2471941" cy="123905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C1BE6C7-5DC5-4FA3-3A46-A189B59902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427"/>
          <a:stretch/>
        </p:blipFill>
        <p:spPr>
          <a:xfrm>
            <a:off x="9045651" y="1108767"/>
            <a:ext cx="2307805" cy="130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70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Conector: angular 35">
            <a:extLst>
              <a:ext uri="{FF2B5EF4-FFF2-40B4-BE49-F238E27FC236}">
                <a16:creationId xmlns:a16="http://schemas.microsoft.com/office/drawing/2014/main" id="{13AA5EE5-E5FF-42F4-893C-8F701F43E27C}"/>
              </a:ext>
            </a:extLst>
          </p:cNvPr>
          <p:cNvCxnSpPr>
            <a:cxnSpLocks/>
          </p:cNvCxnSpPr>
          <p:nvPr/>
        </p:nvCxnSpPr>
        <p:spPr>
          <a:xfrm>
            <a:off x="3608356" y="5856953"/>
            <a:ext cx="1423643" cy="439286"/>
          </a:xfrm>
          <a:prstGeom prst="bentConnector4">
            <a:avLst>
              <a:gd name="adj1" fmla="val 473"/>
              <a:gd name="adj2" fmla="val 119331"/>
            </a:avLst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: angular 49">
            <a:extLst>
              <a:ext uri="{FF2B5EF4-FFF2-40B4-BE49-F238E27FC236}">
                <a16:creationId xmlns:a16="http://schemas.microsoft.com/office/drawing/2014/main" id="{8CE9B622-E9EE-4C76-A2C5-984EA1B878CA}"/>
              </a:ext>
            </a:extLst>
          </p:cNvPr>
          <p:cNvCxnSpPr>
            <a:cxnSpLocks/>
          </p:cNvCxnSpPr>
          <p:nvPr/>
        </p:nvCxnSpPr>
        <p:spPr>
          <a:xfrm>
            <a:off x="1015108" y="5895760"/>
            <a:ext cx="1423643" cy="439286"/>
          </a:xfrm>
          <a:prstGeom prst="bentConnector4">
            <a:avLst>
              <a:gd name="adj1" fmla="val 473"/>
              <a:gd name="adj2" fmla="val 119331"/>
            </a:avLst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: angular 50">
            <a:extLst>
              <a:ext uri="{FF2B5EF4-FFF2-40B4-BE49-F238E27FC236}">
                <a16:creationId xmlns:a16="http://schemas.microsoft.com/office/drawing/2014/main" id="{0453AC8C-3AE1-41EA-9B00-78A0BB2F79D3}"/>
              </a:ext>
            </a:extLst>
          </p:cNvPr>
          <p:cNvCxnSpPr>
            <a:cxnSpLocks/>
          </p:cNvCxnSpPr>
          <p:nvPr/>
        </p:nvCxnSpPr>
        <p:spPr>
          <a:xfrm>
            <a:off x="6310623" y="5860413"/>
            <a:ext cx="1423643" cy="439286"/>
          </a:xfrm>
          <a:prstGeom prst="bentConnector4">
            <a:avLst>
              <a:gd name="adj1" fmla="val 473"/>
              <a:gd name="adj2" fmla="val 119331"/>
            </a:avLst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: angular 51">
            <a:extLst>
              <a:ext uri="{FF2B5EF4-FFF2-40B4-BE49-F238E27FC236}">
                <a16:creationId xmlns:a16="http://schemas.microsoft.com/office/drawing/2014/main" id="{62028B17-322E-4AEF-8BFB-9015CD6F73C7}"/>
              </a:ext>
            </a:extLst>
          </p:cNvPr>
          <p:cNvCxnSpPr>
            <a:cxnSpLocks/>
          </p:cNvCxnSpPr>
          <p:nvPr/>
        </p:nvCxnSpPr>
        <p:spPr>
          <a:xfrm>
            <a:off x="9011977" y="5817533"/>
            <a:ext cx="1423643" cy="439286"/>
          </a:xfrm>
          <a:prstGeom prst="bentConnector4">
            <a:avLst>
              <a:gd name="adj1" fmla="val 473"/>
              <a:gd name="adj2" fmla="val 119331"/>
            </a:avLst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>
            <a:extLst>
              <a:ext uri="{FF2B5EF4-FFF2-40B4-BE49-F238E27FC236}">
                <a16:creationId xmlns:a16="http://schemas.microsoft.com/office/drawing/2014/main" id="{455D65FB-A9D1-48FB-924D-4C6A74D1F217}"/>
              </a:ext>
            </a:extLst>
          </p:cNvPr>
          <p:cNvSpPr/>
          <p:nvPr/>
        </p:nvSpPr>
        <p:spPr>
          <a:xfrm>
            <a:off x="6167566" y="262600"/>
            <a:ext cx="6041485" cy="52719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666">
              <a:solidFill>
                <a:schemeClr val="bg1"/>
              </a:solidFill>
            </a:endParaRPr>
          </a:p>
        </p:txBody>
      </p:sp>
      <p:sp>
        <p:nvSpPr>
          <p:cNvPr id="178" name="Google Shape;178;p26"/>
          <p:cNvSpPr txBox="1"/>
          <p:nvPr/>
        </p:nvSpPr>
        <p:spPr>
          <a:xfrm>
            <a:off x="555292" y="198397"/>
            <a:ext cx="4407270" cy="77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no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buSzPts val="1800"/>
            </a:pPr>
            <a:r>
              <a:rPr lang="es-CO" sz="3200" b="1" dirty="0">
                <a:solidFill>
                  <a:srgbClr val="005838"/>
                </a:solidFill>
                <a:latin typeface="Calibri"/>
                <a:ea typeface="Calibri"/>
                <a:cs typeface="Calibri"/>
                <a:sym typeface="Calibri"/>
              </a:rPr>
              <a:t>Capacitación Intermedia</a:t>
            </a:r>
            <a:endParaRPr sz="3200" b="1" dirty="0">
              <a:solidFill>
                <a:srgbClr val="005838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E550ACB-D25A-45AD-AAA6-F92982BF52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32" b="2306"/>
          <a:stretch/>
        </p:blipFill>
        <p:spPr>
          <a:xfrm>
            <a:off x="188425" y="1622852"/>
            <a:ext cx="10988467" cy="4747821"/>
          </a:xfrm>
          <a:prstGeom prst="rect">
            <a:avLst/>
          </a:prstGeom>
        </p:spPr>
      </p:pic>
      <p:sp>
        <p:nvSpPr>
          <p:cNvPr id="181" name="Google Shape;181;p26"/>
          <p:cNvSpPr txBox="1"/>
          <p:nvPr/>
        </p:nvSpPr>
        <p:spPr>
          <a:xfrm>
            <a:off x="9027137" y="3380383"/>
            <a:ext cx="2816969" cy="2152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defTabSz="1218804">
              <a:buClr>
                <a:srgbClr val="000000"/>
              </a:buClr>
              <a:defRPr/>
            </a:pPr>
            <a:r>
              <a:rPr lang="es-CO" sz="1466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Jefe de Brigada </a:t>
            </a:r>
          </a:p>
          <a:p>
            <a:pPr marL="228526" indent="-228526" defTabSz="1218804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s-CO" sz="1066" kern="0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/>
                <a:sym typeface="Arial"/>
              </a:rPr>
              <a:t>Describir las responsabilidades del jefe de brigada antes y durante la movilización, en el incidente y durante la desmovilización.</a:t>
            </a:r>
          </a:p>
          <a:p>
            <a:pPr marL="228526" indent="-228526" defTabSz="1218804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s-CO" sz="1066" kern="0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/>
                <a:sym typeface="Arial"/>
              </a:rPr>
              <a:t>Identificar los peligros y riesgos en varios incidentes y describir cómo mitigarlos.</a:t>
            </a:r>
          </a:p>
          <a:p>
            <a:pPr marL="228526" indent="-228526" defTabSz="1218804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s-CO" sz="1066" kern="0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/>
                <a:sym typeface="Arial"/>
              </a:rPr>
              <a:t>Describir las tácticas apropiadas para diversas situaciones de incendios forestales y los procedimientos para implementarlas a través de la cadena de mando.</a:t>
            </a:r>
          </a:p>
        </p:txBody>
      </p:sp>
      <p:sp>
        <p:nvSpPr>
          <p:cNvPr id="185" name="Google Shape;185;p26"/>
          <p:cNvSpPr txBox="1"/>
          <p:nvPr/>
        </p:nvSpPr>
        <p:spPr>
          <a:xfrm>
            <a:off x="8782603" y="2549989"/>
            <a:ext cx="1572893" cy="779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algn="ctr"/>
            <a:r>
              <a:rPr lang="es-CO" sz="4265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S-230 </a:t>
            </a:r>
            <a:endParaRPr lang="es-CO" sz="4265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6"/>
          <p:cNvSpPr txBox="1"/>
          <p:nvPr/>
        </p:nvSpPr>
        <p:spPr>
          <a:xfrm>
            <a:off x="6167566" y="2502479"/>
            <a:ext cx="1572893" cy="779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algn="ctr"/>
            <a:r>
              <a:rPr lang="es-CO" sz="4265" b="1" dirty="0">
                <a:solidFill>
                  <a:srgbClr val="00AFA6"/>
                </a:solidFill>
                <a:latin typeface="Calibri"/>
                <a:ea typeface="Calibri"/>
                <a:cs typeface="Calibri"/>
                <a:sym typeface="Calibri"/>
              </a:rPr>
              <a:t>S-290 </a:t>
            </a:r>
            <a:endParaRPr sz="4265" b="1" dirty="0">
              <a:solidFill>
                <a:srgbClr val="00AF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81;p26">
            <a:extLst>
              <a:ext uri="{FF2B5EF4-FFF2-40B4-BE49-F238E27FC236}">
                <a16:creationId xmlns:a16="http://schemas.microsoft.com/office/drawing/2014/main" id="{AC0738DD-8B16-88C6-351E-BB17D6862000}"/>
              </a:ext>
            </a:extLst>
          </p:cNvPr>
          <p:cNvSpPr txBox="1"/>
          <p:nvPr/>
        </p:nvSpPr>
        <p:spPr>
          <a:xfrm>
            <a:off x="6420605" y="3306654"/>
            <a:ext cx="2401829" cy="1876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s-ES" sz="1466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Comportamiento de los Incendios Forestales (Intermedio)</a:t>
            </a:r>
          </a:p>
          <a:p>
            <a:pPr>
              <a:buClr>
                <a:srgbClr val="000000"/>
              </a:buClr>
              <a:buSzPts val="1400"/>
            </a:pP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Preparar al futuro supervisor de líneas de fuego para llevar a cabo operaciones de control de incendios seguras y eficaces.</a:t>
            </a:r>
            <a:endParaRPr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823F86B-092B-0AF7-7E1B-787BE71119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811"/>
          <a:stretch/>
        </p:blipFill>
        <p:spPr>
          <a:xfrm>
            <a:off x="9031088" y="1108767"/>
            <a:ext cx="2300835" cy="130942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9A45184-FF69-90B3-6E7F-172F029D36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19"/>
          <a:stretch/>
        </p:blipFill>
        <p:spPr>
          <a:xfrm>
            <a:off x="6314091" y="1108768"/>
            <a:ext cx="2249451" cy="128118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0BEB91C-D47E-D600-03A3-FA02015B1089}"/>
              </a:ext>
            </a:extLst>
          </p:cNvPr>
          <p:cNvSpPr txBox="1"/>
          <p:nvPr/>
        </p:nvSpPr>
        <p:spPr>
          <a:xfrm>
            <a:off x="9250338" y="6017842"/>
            <a:ext cx="2200213" cy="307738"/>
          </a:xfrm>
          <a:prstGeom prst="rect">
            <a:avLst/>
          </a:prstGeom>
          <a:noFill/>
        </p:spPr>
        <p:txBody>
          <a:bodyPr wrap="square" lIns="121882" tIns="60941" rIns="121882" bIns="60941" rtlCol="0" anchor="t">
            <a:spAutoFit/>
          </a:bodyPr>
          <a:lstStyle/>
          <a:p>
            <a:r>
              <a:rPr lang="es-ES" sz="1200" dirty="0">
                <a:latin typeface="Calibri"/>
                <a:ea typeface="Calibri" panose="020F0502020204030204" pitchFamily="34" charset="0"/>
                <a:cs typeface="Calibri"/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90700AD-64AA-8163-7FC2-2862EE38AD6E}"/>
              </a:ext>
            </a:extLst>
          </p:cNvPr>
          <p:cNvSpPr txBox="1"/>
          <p:nvPr/>
        </p:nvSpPr>
        <p:spPr>
          <a:xfrm>
            <a:off x="6548071" y="6018310"/>
            <a:ext cx="2339820" cy="307738"/>
          </a:xfrm>
          <a:prstGeom prst="rect">
            <a:avLst/>
          </a:prstGeom>
          <a:noFill/>
        </p:spPr>
        <p:txBody>
          <a:bodyPr wrap="square" lIns="121882" tIns="60941" rIns="121882" bIns="60941" rtlCol="0" anchor="t">
            <a:spAutoFit/>
          </a:bodyPr>
          <a:lstStyle/>
          <a:p>
            <a:r>
              <a:rPr lang="es-ES" sz="1200" dirty="0">
                <a:latin typeface="Calibri"/>
                <a:ea typeface="Calibri" panose="020F0502020204030204" pitchFamily="34" charset="0"/>
                <a:cs typeface="Calibri"/>
              </a:rPr>
              <a:t>.</a:t>
            </a:r>
            <a:endParaRPr lang="es-CO" sz="1200" dirty="0"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B1182FB-F4D1-4BC3-96C4-BABB37879E57}"/>
              </a:ext>
            </a:extLst>
          </p:cNvPr>
          <p:cNvSpPr txBox="1"/>
          <p:nvPr/>
        </p:nvSpPr>
        <p:spPr>
          <a:xfrm>
            <a:off x="6169693" y="261098"/>
            <a:ext cx="6290944" cy="461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399" b="1" dirty="0">
                <a:solidFill>
                  <a:schemeClr val="bg1"/>
                </a:solidFill>
              </a:rPr>
              <a:t>Plan de trabajo 2024-2025 </a:t>
            </a:r>
            <a:endParaRPr lang="es-CO" sz="2399" b="1" dirty="0">
              <a:solidFill>
                <a:schemeClr val="bg1"/>
              </a:solidFill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63D3B9B8-97BA-43DA-9627-8BFA679189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687" r="13339"/>
          <a:stretch/>
        </p:blipFill>
        <p:spPr>
          <a:xfrm>
            <a:off x="3635059" y="1108767"/>
            <a:ext cx="1990546" cy="1281185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CCE3E0C9-EBA3-45B3-8FC4-F7A5F21D13AA}"/>
              </a:ext>
            </a:extLst>
          </p:cNvPr>
          <p:cNvSpPr txBox="1"/>
          <p:nvPr/>
        </p:nvSpPr>
        <p:spPr>
          <a:xfrm>
            <a:off x="3686245" y="3385581"/>
            <a:ext cx="2401829" cy="1620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8804">
              <a:buClr>
                <a:srgbClr val="000000"/>
              </a:buClr>
              <a:buSzPts val="1400"/>
              <a:defRPr/>
            </a:pPr>
            <a:r>
              <a:rPr lang="es-ES" sz="1466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De la Subordinación al Liderazgo</a:t>
            </a:r>
          </a:p>
          <a:p>
            <a:pPr marL="228526" indent="-228526" defTabSz="1218804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s-CO" sz="14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Principios fundamentales del liderazgo.</a:t>
            </a:r>
          </a:p>
          <a:p>
            <a:pPr marL="228526" indent="-228526" defTabSz="1218804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s-ES" sz="14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Rasgos individuales y su motivación para asumir un papel de liderazgo</a:t>
            </a:r>
            <a:endParaRPr lang="es-CO" sz="1066" dirty="0">
              <a:latin typeface="Calibri"/>
              <a:ea typeface="Calibri" panose="020F0502020204030204" pitchFamily="34" charset="0"/>
              <a:cs typeface="Calibri"/>
            </a:endParaRPr>
          </a:p>
        </p:txBody>
      </p:sp>
      <p:sp>
        <p:nvSpPr>
          <p:cNvPr id="32" name="Google Shape;187;p26">
            <a:extLst>
              <a:ext uri="{FF2B5EF4-FFF2-40B4-BE49-F238E27FC236}">
                <a16:creationId xmlns:a16="http://schemas.microsoft.com/office/drawing/2014/main" id="{5F91D0FC-D9E4-422C-A5B2-921CDD390CA0}"/>
              </a:ext>
            </a:extLst>
          </p:cNvPr>
          <p:cNvSpPr txBox="1"/>
          <p:nvPr/>
        </p:nvSpPr>
        <p:spPr>
          <a:xfrm>
            <a:off x="3500356" y="2530008"/>
            <a:ext cx="1572893" cy="779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algn="ctr"/>
            <a:r>
              <a:rPr lang="es-CO" sz="4265" b="1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L-280 </a:t>
            </a:r>
            <a:endParaRPr sz="4265" b="1" dirty="0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9A116592-2031-474E-B869-093E504B07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109" y="1108767"/>
            <a:ext cx="2259397" cy="1309424"/>
          </a:xfrm>
          <a:prstGeom prst="rect">
            <a:avLst/>
          </a:prstGeom>
        </p:spPr>
      </p:pic>
      <p:sp>
        <p:nvSpPr>
          <p:cNvPr id="34" name="Google Shape;186;p26">
            <a:extLst>
              <a:ext uri="{FF2B5EF4-FFF2-40B4-BE49-F238E27FC236}">
                <a16:creationId xmlns:a16="http://schemas.microsoft.com/office/drawing/2014/main" id="{07C3C666-15A9-4BCA-A560-0279A289A924}"/>
              </a:ext>
            </a:extLst>
          </p:cNvPr>
          <p:cNvSpPr txBox="1"/>
          <p:nvPr/>
        </p:nvSpPr>
        <p:spPr>
          <a:xfrm>
            <a:off x="807514" y="2512494"/>
            <a:ext cx="1572893" cy="779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algn="ctr"/>
            <a:r>
              <a:rPr lang="es-CO" sz="4265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S-131</a:t>
            </a:r>
            <a:endParaRPr sz="4265" b="1" dirty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181;p26">
            <a:extLst>
              <a:ext uri="{FF2B5EF4-FFF2-40B4-BE49-F238E27FC236}">
                <a16:creationId xmlns:a16="http://schemas.microsoft.com/office/drawing/2014/main" id="{B56478E9-398B-44AC-9F14-75EC0F371DB5}"/>
              </a:ext>
            </a:extLst>
          </p:cNvPr>
          <p:cNvSpPr txBox="1"/>
          <p:nvPr/>
        </p:nvSpPr>
        <p:spPr>
          <a:xfrm>
            <a:off x="1026520" y="3359030"/>
            <a:ext cx="2401829" cy="2072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s-CO" sz="1466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Jefe de Cuadrilla</a:t>
            </a:r>
          </a:p>
          <a:p>
            <a:pPr marL="228526" indent="-228526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s-CO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Liderazgo operativo</a:t>
            </a:r>
          </a:p>
          <a:p>
            <a:pPr marL="228526" indent="-228526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s-CO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Comunicaciones</a:t>
            </a:r>
          </a:p>
          <a:p>
            <a:pPr marL="228526" indent="-228526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s-CO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Vigilantes, comunicaciones, vías de evacuación y zonas de seguridad </a:t>
            </a:r>
          </a:p>
          <a:p>
            <a:pPr marL="228526" indent="-228526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s-CO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Toma de decisiones tácticas.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32080490-4FCB-4AD0-B6B8-5556302AF820}"/>
              </a:ext>
            </a:extLst>
          </p:cNvPr>
          <p:cNvSpPr txBox="1"/>
          <p:nvPr/>
        </p:nvSpPr>
        <p:spPr>
          <a:xfrm>
            <a:off x="630857" y="5375357"/>
            <a:ext cx="735201" cy="584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199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01</a:t>
            </a:r>
            <a:endParaRPr lang="es-CO" sz="3199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ACCAB6D4-42CC-46D6-BD0E-42A4CA6D34CA}"/>
              </a:ext>
            </a:extLst>
          </p:cNvPr>
          <p:cNvSpPr txBox="1"/>
          <p:nvPr/>
        </p:nvSpPr>
        <p:spPr>
          <a:xfrm>
            <a:off x="3260734" y="5360246"/>
            <a:ext cx="735201" cy="584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199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02</a:t>
            </a:r>
            <a:endParaRPr lang="es-CO" sz="3199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E4DEDDB1-0133-4EBC-A113-3A14BB97FB24}"/>
              </a:ext>
            </a:extLst>
          </p:cNvPr>
          <p:cNvSpPr txBox="1"/>
          <p:nvPr/>
        </p:nvSpPr>
        <p:spPr>
          <a:xfrm>
            <a:off x="5904408" y="5365367"/>
            <a:ext cx="735201" cy="584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199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03</a:t>
            </a:r>
            <a:endParaRPr lang="es-CO" sz="3199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9B964DC2-E8AF-4B93-A00C-5481FCCC9882}"/>
              </a:ext>
            </a:extLst>
          </p:cNvPr>
          <p:cNvSpPr txBox="1"/>
          <p:nvPr/>
        </p:nvSpPr>
        <p:spPr>
          <a:xfrm>
            <a:off x="8561534" y="5357329"/>
            <a:ext cx="735201" cy="584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199" b="1" dirty="0">
                <a:solidFill>
                  <a:schemeClr val="bg1"/>
                </a:solidFill>
                <a:latin typeface="Calibri"/>
                <a:cs typeface="Calibri"/>
                <a:sym typeface="Calibri"/>
              </a:rPr>
              <a:t>04</a:t>
            </a:r>
            <a:endParaRPr lang="es-CO" sz="3199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ABAADF9-D377-B833-B0F9-0F954BAD19FB}"/>
              </a:ext>
            </a:extLst>
          </p:cNvPr>
          <p:cNvSpPr txBox="1"/>
          <p:nvPr/>
        </p:nvSpPr>
        <p:spPr>
          <a:xfrm>
            <a:off x="3991953" y="6062992"/>
            <a:ext cx="1941217" cy="307738"/>
          </a:xfrm>
          <a:prstGeom prst="rect">
            <a:avLst/>
          </a:prstGeom>
          <a:noFill/>
        </p:spPr>
        <p:txBody>
          <a:bodyPr wrap="square" lIns="121882" tIns="60941" rIns="121882" bIns="60941" rtlCol="0" anchor="t">
            <a:spAutoFit/>
          </a:bodyPr>
          <a:lstStyle/>
          <a:p>
            <a:r>
              <a:rPr lang="es-ES" sz="1200" dirty="0">
                <a:latin typeface="Calibri"/>
                <a:ea typeface="Calibri" panose="020F0502020204030204" pitchFamily="34" charset="0"/>
                <a:cs typeface="Calibri"/>
              </a:rPr>
              <a:t>.</a:t>
            </a:r>
          </a:p>
        </p:txBody>
      </p:sp>
      <p:sp>
        <p:nvSpPr>
          <p:cNvPr id="11" name="CuadroTexto 1">
            <a:extLst>
              <a:ext uri="{FF2B5EF4-FFF2-40B4-BE49-F238E27FC236}">
                <a16:creationId xmlns:a16="http://schemas.microsoft.com/office/drawing/2014/main" id="{1D130230-CEFF-8E17-D124-46C1B133A3FE}"/>
              </a:ext>
            </a:extLst>
          </p:cNvPr>
          <p:cNvSpPr txBox="1"/>
          <p:nvPr/>
        </p:nvSpPr>
        <p:spPr>
          <a:xfrm>
            <a:off x="1441356" y="5932080"/>
            <a:ext cx="1794405" cy="307738"/>
          </a:xfrm>
          <a:prstGeom prst="rect">
            <a:avLst/>
          </a:prstGeom>
          <a:noFill/>
        </p:spPr>
        <p:txBody>
          <a:bodyPr wrap="square" lIns="121882" tIns="60941" rIns="121882" bIns="60941" rtlCol="0" anchor="t">
            <a:spAutoFit/>
          </a:bodyPr>
          <a:lstStyle/>
          <a:p>
            <a:r>
              <a:rPr lang="es-ES" sz="1200" dirty="0">
                <a:latin typeface="Calibri"/>
                <a:ea typeface="Calibri" panose="020F0502020204030204" pitchFamily="34" charset="0"/>
                <a:cs typeface="Calibri"/>
              </a:rPr>
              <a:t>.</a:t>
            </a:r>
          </a:p>
        </p:txBody>
      </p:sp>
      <p:pic>
        <p:nvPicPr>
          <p:cNvPr id="41" name="Google Shape;192;p26">
            <a:extLst>
              <a:ext uri="{FF2B5EF4-FFF2-40B4-BE49-F238E27FC236}">
                <a16:creationId xmlns:a16="http://schemas.microsoft.com/office/drawing/2014/main" id="{23DDAA72-B11A-4F20-B6E1-57E96907F89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84484" y="6256916"/>
            <a:ext cx="2014442" cy="6010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6406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Conector: angular 35">
            <a:extLst>
              <a:ext uri="{FF2B5EF4-FFF2-40B4-BE49-F238E27FC236}">
                <a16:creationId xmlns:a16="http://schemas.microsoft.com/office/drawing/2014/main" id="{124166F6-49CC-4E33-B2A6-B232CA645A87}"/>
              </a:ext>
            </a:extLst>
          </p:cNvPr>
          <p:cNvCxnSpPr>
            <a:cxnSpLocks/>
          </p:cNvCxnSpPr>
          <p:nvPr/>
        </p:nvCxnSpPr>
        <p:spPr>
          <a:xfrm>
            <a:off x="3608356" y="5856953"/>
            <a:ext cx="1423643" cy="439286"/>
          </a:xfrm>
          <a:prstGeom prst="bentConnector4">
            <a:avLst>
              <a:gd name="adj1" fmla="val 473"/>
              <a:gd name="adj2" fmla="val 119331"/>
            </a:avLst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: angular 38">
            <a:extLst>
              <a:ext uri="{FF2B5EF4-FFF2-40B4-BE49-F238E27FC236}">
                <a16:creationId xmlns:a16="http://schemas.microsoft.com/office/drawing/2014/main" id="{04DE9D5B-4E98-4C94-B6DC-E5CD9F9EC4D6}"/>
              </a:ext>
            </a:extLst>
          </p:cNvPr>
          <p:cNvCxnSpPr>
            <a:cxnSpLocks/>
          </p:cNvCxnSpPr>
          <p:nvPr/>
        </p:nvCxnSpPr>
        <p:spPr>
          <a:xfrm>
            <a:off x="1015108" y="5895760"/>
            <a:ext cx="1423643" cy="439286"/>
          </a:xfrm>
          <a:prstGeom prst="bentConnector4">
            <a:avLst>
              <a:gd name="adj1" fmla="val 473"/>
              <a:gd name="adj2" fmla="val 119331"/>
            </a:avLst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: angular 39">
            <a:extLst>
              <a:ext uri="{FF2B5EF4-FFF2-40B4-BE49-F238E27FC236}">
                <a16:creationId xmlns:a16="http://schemas.microsoft.com/office/drawing/2014/main" id="{F648CCDC-7073-439F-9B11-FCD83DBDF3C6}"/>
              </a:ext>
            </a:extLst>
          </p:cNvPr>
          <p:cNvCxnSpPr>
            <a:cxnSpLocks/>
          </p:cNvCxnSpPr>
          <p:nvPr/>
        </p:nvCxnSpPr>
        <p:spPr>
          <a:xfrm>
            <a:off x="6310623" y="5860413"/>
            <a:ext cx="1423643" cy="439286"/>
          </a:xfrm>
          <a:prstGeom prst="bentConnector4">
            <a:avLst>
              <a:gd name="adj1" fmla="val 473"/>
              <a:gd name="adj2" fmla="val 119331"/>
            </a:avLst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: angular 40">
            <a:extLst>
              <a:ext uri="{FF2B5EF4-FFF2-40B4-BE49-F238E27FC236}">
                <a16:creationId xmlns:a16="http://schemas.microsoft.com/office/drawing/2014/main" id="{9964466E-EA7A-40C9-995E-B16347FEE3D9}"/>
              </a:ext>
            </a:extLst>
          </p:cNvPr>
          <p:cNvCxnSpPr>
            <a:cxnSpLocks/>
          </p:cNvCxnSpPr>
          <p:nvPr/>
        </p:nvCxnSpPr>
        <p:spPr>
          <a:xfrm>
            <a:off x="9011977" y="5817533"/>
            <a:ext cx="1423643" cy="439286"/>
          </a:xfrm>
          <a:prstGeom prst="bentConnector4">
            <a:avLst>
              <a:gd name="adj1" fmla="val 473"/>
              <a:gd name="adj2" fmla="val 119331"/>
            </a:avLst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Google Shape;178;p26"/>
          <p:cNvSpPr txBox="1"/>
          <p:nvPr/>
        </p:nvSpPr>
        <p:spPr>
          <a:xfrm>
            <a:off x="579801" y="441600"/>
            <a:ext cx="4407270" cy="77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normAutofit/>
          </a:bodyPr>
          <a:lstStyle/>
          <a:p>
            <a:pPr defTabSz="1218804">
              <a:lnSpc>
                <a:spcPct val="115000"/>
              </a:lnSpc>
              <a:buClr>
                <a:srgbClr val="000000"/>
              </a:buClr>
              <a:buSzPts val="1800"/>
              <a:defRPr/>
            </a:pPr>
            <a:endParaRPr sz="2666" b="1" kern="0" dirty="0">
              <a:solidFill>
                <a:srgbClr val="005838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E550ACB-D25A-45AD-AAA6-F92982BF52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32" b="2306"/>
          <a:stretch/>
        </p:blipFill>
        <p:spPr>
          <a:xfrm>
            <a:off x="177014" y="1631029"/>
            <a:ext cx="10988467" cy="4747821"/>
          </a:xfrm>
          <a:prstGeom prst="rect">
            <a:avLst/>
          </a:prstGeom>
        </p:spPr>
      </p:pic>
      <p:sp>
        <p:nvSpPr>
          <p:cNvPr id="187" name="Google Shape;187;p26"/>
          <p:cNvSpPr txBox="1"/>
          <p:nvPr/>
        </p:nvSpPr>
        <p:spPr>
          <a:xfrm>
            <a:off x="5788443" y="2423326"/>
            <a:ext cx="2339820" cy="779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s-CO" sz="4265" b="1" kern="0" dirty="0">
                <a:solidFill>
                  <a:srgbClr val="00AFA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CO" sz="2399" b="1" kern="0" dirty="0">
                <a:solidFill>
                  <a:srgbClr val="00AFA6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s-CO" sz="2399" b="1" dirty="0">
                <a:solidFill>
                  <a:srgbClr val="00AFA6"/>
                </a:solidFill>
                <a:latin typeface="Calibri"/>
                <a:ea typeface="Calibri"/>
                <a:cs typeface="Calibri"/>
                <a:sym typeface="Calibri"/>
              </a:rPr>
              <a:t>isita Técnica</a:t>
            </a:r>
            <a:endParaRPr sz="2399" b="1" kern="0" dirty="0">
              <a:solidFill>
                <a:srgbClr val="00AF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0BEB91C-D47E-D600-03A3-FA02015B1089}"/>
              </a:ext>
            </a:extLst>
          </p:cNvPr>
          <p:cNvSpPr txBox="1"/>
          <p:nvPr/>
        </p:nvSpPr>
        <p:spPr>
          <a:xfrm>
            <a:off x="9586647" y="5928351"/>
            <a:ext cx="1948624" cy="307738"/>
          </a:xfrm>
          <a:prstGeom prst="rect">
            <a:avLst/>
          </a:prstGeom>
          <a:noFill/>
        </p:spPr>
        <p:txBody>
          <a:bodyPr wrap="square" lIns="121882" tIns="60941" rIns="121882" bIns="60941" rtlCol="0" anchor="t">
            <a:spAutoFit/>
          </a:bodyPr>
          <a:lstStyle/>
          <a:p>
            <a:pPr defTabSz="1218804">
              <a:buClr>
                <a:srgbClr val="000000"/>
              </a:buClr>
              <a:defRPr/>
            </a:pPr>
            <a:r>
              <a:rPr lang="es-ES" sz="1200" kern="0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/>
                <a:sym typeface="Arial"/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90700AD-64AA-8163-7FC2-2862EE38AD6E}"/>
              </a:ext>
            </a:extLst>
          </p:cNvPr>
          <p:cNvSpPr txBox="1"/>
          <p:nvPr/>
        </p:nvSpPr>
        <p:spPr>
          <a:xfrm>
            <a:off x="7025907" y="5928351"/>
            <a:ext cx="2339820" cy="307738"/>
          </a:xfrm>
          <a:prstGeom prst="rect">
            <a:avLst/>
          </a:prstGeom>
          <a:noFill/>
        </p:spPr>
        <p:txBody>
          <a:bodyPr wrap="square" lIns="121882" tIns="60941" rIns="121882" bIns="60941" rtlCol="0" anchor="t">
            <a:spAutoFit/>
          </a:bodyPr>
          <a:lstStyle/>
          <a:p>
            <a:pPr defTabSz="1218804">
              <a:buClr>
                <a:srgbClr val="000000"/>
              </a:buClr>
              <a:defRPr/>
            </a:pPr>
            <a:r>
              <a:rPr lang="es-ES" sz="1200" kern="0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/>
                <a:sym typeface="Arial"/>
              </a:rPr>
              <a:t>.</a:t>
            </a:r>
            <a:endParaRPr lang="es-CO" sz="1200" kern="0" dirty="0">
              <a:solidFill>
                <a:srgbClr val="000000"/>
              </a:solidFill>
              <a:latin typeface="Calibri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CCE3E0C9-EBA3-45B3-8FC4-F7A5F21D13AA}"/>
              </a:ext>
            </a:extLst>
          </p:cNvPr>
          <p:cNvSpPr txBox="1"/>
          <p:nvPr/>
        </p:nvSpPr>
        <p:spPr>
          <a:xfrm>
            <a:off x="3731151" y="3448002"/>
            <a:ext cx="2401829" cy="1199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8804">
              <a:buClr>
                <a:srgbClr val="000000"/>
              </a:buClr>
              <a:buSzPts val="1400"/>
              <a:defRPr/>
            </a:pPr>
            <a:r>
              <a:rPr lang="es-ES" sz="1466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Sistema Internacional de Clasificación de Recursos para Incendios Forestales</a:t>
            </a:r>
          </a:p>
          <a:p>
            <a:pPr marL="228526" indent="-228526" defTabSz="1218804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Encuentro </a:t>
            </a:r>
            <a:r>
              <a:rPr lang="es-CO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 los países de la Región</a:t>
            </a:r>
            <a:endParaRPr lang="es-CO" sz="1066" kern="0" dirty="0">
              <a:solidFill>
                <a:srgbClr val="000000"/>
              </a:solidFill>
              <a:latin typeface="Calibri"/>
              <a:ea typeface="Calibri" panose="020F0502020204030204" pitchFamily="34" charset="0"/>
              <a:cs typeface="Calibri"/>
              <a:sym typeface="Arial"/>
            </a:endParaRPr>
          </a:p>
        </p:txBody>
      </p:sp>
      <p:sp>
        <p:nvSpPr>
          <p:cNvPr id="32" name="Google Shape;187;p26">
            <a:extLst>
              <a:ext uri="{FF2B5EF4-FFF2-40B4-BE49-F238E27FC236}">
                <a16:creationId xmlns:a16="http://schemas.microsoft.com/office/drawing/2014/main" id="{5F91D0FC-D9E4-422C-A5B2-921CDD390CA0}"/>
              </a:ext>
            </a:extLst>
          </p:cNvPr>
          <p:cNvSpPr txBox="1"/>
          <p:nvPr/>
        </p:nvSpPr>
        <p:spPr>
          <a:xfrm>
            <a:off x="2888173" y="2703135"/>
            <a:ext cx="2900269" cy="430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s-CO" sz="2000" b="1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Encuentro Regional</a:t>
            </a:r>
            <a:r>
              <a:rPr lang="es-CO" sz="2000" b="1" kern="0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b="1" kern="0" dirty="0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186;p26">
            <a:extLst>
              <a:ext uri="{FF2B5EF4-FFF2-40B4-BE49-F238E27FC236}">
                <a16:creationId xmlns:a16="http://schemas.microsoft.com/office/drawing/2014/main" id="{07C3C666-15A9-4BCA-A560-0279A289A924}"/>
              </a:ext>
            </a:extLst>
          </p:cNvPr>
          <p:cNvSpPr txBox="1"/>
          <p:nvPr/>
        </p:nvSpPr>
        <p:spPr>
          <a:xfrm>
            <a:off x="782937" y="2660746"/>
            <a:ext cx="1762549" cy="533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s-CO" sz="2666" b="1" kern="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SCCE- RAP</a:t>
            </a:r>
            <a:endParaRPr sz="2666" b="1" kern="0" dirty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181;p26">
            <a:extLst>
              <a:ext uri="{FF2B5EF4-FFF2-40B4-BE49-F238E27FC236}">
                <a16:creationId xmlns:a16="http://schemas.microsoft.com/office/drawing/2014/main" id="{B56478E9-398B-44AC-9F14-75EC0F371DB5}"/>
              </a:ext>
            </a:extLst>
          </p:cNvPr>
          <p:cNvSpPr txBox="1"/>
          <p:nvPr/>
        </p:nvSpPr>
        <p:spPr>
          <a:xfrm>
            <a:off x="1026520" y="3448942"/>
            <a:ext cx="2506832" cy="231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defTabSz="1218804">
              <a:buClr>
                <a:srgbClr val="000000"/>
              </a:buClr>
              <a:buSzPts val="1400"/>
              <a:defRPr/>
            </a:pPr>
            <a:r>
              <a:rPr lang="es-CO" sz="1466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Sistema de Calificación y Reconocimiento de Aprendi</a:t>
            </a:r>
            <a:r>
              <a:rPr lang="es-CO" sz="1466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zaje Previo</a:t>
            </a:r>
            <a:endParaRPr lang="es-CO" sz="1466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28526" indent="-228526" defTabSz="1218804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s-CO" sz="146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Documentación </a:t>
            </a:r>
            <a:r>
              <a:rPr lang="es-PE" sz="1400" kern="1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evidencia la capacitación y experiencia para aplicar a un puesto o posición.</a:t>
            </a:r>
            <a:endParaRPr lang="es-PE" sz="1400" kern="100" dirty="0"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228526" indent="-228526" defTabSz="1218804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s-PE" sz="1400" kern="1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Verificación técnica</a:t>
            </a:r>
          </a:p>
          <a:p>
            <a:pPr marL="228526" indent="-228526" defTabSz="1218804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s-PE" sz="1400" kern="100" dirty="0"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Proceso transición al SCCE</a:t>
            </a:r>
          </a:p>
          <a:p>
            <a:pPr defTabSz="1218804">
              <a:buClr>
                <a:srgbClr val="000000"/>
              </a:buClr>
              <a:buSzPts val="1400"/>
              <a:defRPr/>
            </a:pPr>
            <a:endParaRPr lang="es-CO" sz="14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32080490-4FCB-4AD0-B6B8-5556302AF820}"/>
              </a:ext>
            </a:extLst>
          </p:cNvPr>
          <p:cNvSpPr txBox="1"/>
          <p:nvPr/>
        </p:nvSpPr>
        <p:spPr>
          <a:xfrm>
            <a:off x="610876" y="5375357"/>
            <a:ext cx="735201" cy="584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s-CO" sz="3199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05</a:t>
            </a:r>
            <a:endParaRPr lang="es-CO" sz="3199" b="1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ACCAB6D4-42CC-46D6-BD0E-42A4CA6D34CA}"/>
              </a:ext>
            </a:extLst>
          </p:cNvPr>
          <p:cNvSpPr txBox="1"/>
          <p:nvPr/>
        </p:nvSpPr>
        <p:spPr>
          <a:xfrm>
            <a:off x="3240754" y="5360246"/>
            <a:ext cx="735201" cy="584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s-CO" sz="3199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06</a:t>
            </a:r>
            <a:endParaRPr lang="es-CO" sz="3199" b="1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ABAADF9-D377-B833-B0F9-0F954BAD19FB}"/>
              </a:ext>
            </a:extLst>
          </p:cNvPr>
          <p:cNvSpPr txBox="1"/>
          <p:nvPr/>
        </p:nvSpPr>
        <p:spPr>
          <a:xfrm>
            <a:off x="3875215" y="5928351"/>
            <a:ext cx="2132101" cy="307738"/>
          </a:xfrm>
          <a:prstGeom prst="rect">
            <a:avLst/>
          </a:prstGeom>
          <a:noFill/>
        </p:spPr>
        <p:txBody>
          <a:bodyPr wrap="square" lIns="121882" tIns="60941" rIns="121882" bIns="60941" rtlCol="0" anchor="t">
            <a:spAutoFit/>
          </a:bodyPr>
          <a:lstStyle/>
          <a:p>
            <a:pPr defTabSz="1218804">
              <a:buClr>
                <a:srgbClr val="000000"/>
              </a:buClr>
              <a:defRPr/>
            </a:pPr>
            <a:r>
              <a:rPr lang="es-ES" sz="1200" kern="0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/>
                <a:sym typeface="Arial"/>
              </a:rPr>
              <a:t>.</a:t>
            </a:r>
          </a:p>
        </p:txBody>
      </p:sp>
      <p:sp>
        <p:nvSpPr>
          <p:cNvPr id="11" name="CuadroTexto 1">
            <a:extLst>
              <a:ext uri="{FF2B5EF4-FFF2-40B4-BE49-F238E27FC236}">
                <a16:creationId xmlns:a16="http://schemas.microsoft.com/office/drawing/2014/main" id="{1D130230-CEFF-8E17-D124-46C1B133A3FE}"/>
              </a:ext>
            </a:extLst>
          </p:cNvPr>
          <p:cNvSpPr txBox="1"/>
          <p:nvPr/>
        </p:nvSpPr>
        <p:spPr>
          <a:xfrm>
            <a:off x="1363993" y="5928351"/>
            <a:ext cx="2253840" cy="307738"/>
          </a:xfrm>
          <a:prstGeom prst="rect">
            <a:avLst/>
          </a:prstGeom>
          <a:noFill/>
        </p:spPr>
        <p:txBody>
          <a:bodyPr wrap="square" lIns="121882" tIns="60941" rIns="121882" bIns="60941" rtlCol="0" anchor="t">
            <a:spAutoFit/>
          </a:bodyPr>
          <a:lstStyle/>
          <a:p>
            <a:pPr defTabSz="1218804">
              <a:buClr>
                <a:srgbClr val="000000"/>
              </a:buClr>
              <a:defRPr/>
            </a:pPr>
            <a:r>
              <a:rPr lang="es-ES" sz="1200" kern="0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/>
                <a:sym typeface="Arial"/>
              </a:rPr>
              <a:t>.</a:t>
            </a:r>
          </a:p>
        </p:txBody>
      </p:sp>
      <p:sp>
        <p:nvSpPr>
          <p:cNvPr id="6" name="Google Shape;178;p26">
            <a:extLst>
              <a:ext uri="{FF2B5EF4-FFF2-40B4-BE49-F238E27FC236}">
                <a16:creationId xmlns:a16="http://schemas.microsoft.com/office/drawing/2014/main" id="{44B67B1B-54BD-73B0-4D6A-B596909D35C4}"/>
              </a:ext>
            </a:extLst>
          </p:cNvPr>
          <p:cNvSpPr txBox="1"/>
          <p:nvPr/>
        </p:nvSpPr>
        <p:spPr>
          <a:xfrm>
            <a:off x="524796" y="227484"/>
            <a:ext cx="4407270" cy="77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no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buSzPts val="1800"/>
            </a:pPr>
            <a:r>
              <a:rPr lang="es-CO" sz="3200" b="1" dirty="0">
                <a:solidFill>
                  <a:srgbClr val="005838"/>
                </a:solidFill>
                <a:latin typeface="Calibri"/>
                <a:ea typeface="Calibri"/>
                <a:cs typeface="Calibri"/>
                <a:sym typeface="Calibri"/>
              </a:rPr>
              <a:t>Otras Actividades</a:t>
            </a:r>
            <a:endParaRPr lang="es-CO" sz="3200" b="1" dirty="0">
              <a:solidFill>
                <a:srgbClr val="005838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CuadroTexto 30">
            <a:extLst>
              <a:ext uri="{FF2B5EF4-FFF2-40B4-BE49-F238E27FC236}">
                <a16:creationId xmlns:a16="http://schemas.microsoft.com/office/drawing/2014/main" id="{6F7B5D2E-37FF-C3B2-A851-ED528C5B1482}"/>
              </a:ext>
            </a:extLst>
          </p:cNvPr>
          <p:cNvSpPr txBox="1"/>
          <p:nvPr/>
        </p:nvSpPr>
        <p:spPr>
          <a:xfrm>
            <a:off x="6399503" y="3452016"/>
            <a:ext cx="2506832" cy="1630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8804">
              <a:buClr>
                <a:srgbClr val="000000"/>
              </a:buClr>
              <a:buSzPts val="1400"/>
              <a:defRPr/>
            </a:pPr>
            <a:r>
              <a:rPr lang="es-ES" sz="1466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Acompañamiento con un Equipo de Manejo de Incidentes</a:t>
            </a:r>
          </a:p>
          <a:p>
            <a:pPr marL="228526" indent="-228526" defTabSz="1218804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s-CO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Funciones</a:t>
            </a:r>
            <a:r>
              <a:rPr lang="es-CO" sz="14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fundamentales de EMI.</a:t>
            </a:r>
          </a:p>
          <a:p>
            <a:pPr marL="228526" indent="-228526" defTabSz="1218804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Observar los procesos del SCI en incidente actual.</a:t>
            </a:r>
            <a:endParaRPr lang="es-CO" sz="1066" kern="0" dirty="0">
              <a:solidFill>
                <a:srgbClr val="000000"/>
              </a:solidFill>
              <a:latin typeface="Calibri"/>
              <a:ea typeface="Calibri" panose="020F0502020204030204" pitchFamily="34" charset="0"/>
              <a:cs typeface="Calibri"/>
              <a:sym typeface="Arial"/>
            </a:endParaRPr>
          </a:p>
        </p:txBody>
      </p:sp>
      <p:sp>
        <p:nvSpPr>
          <p:cNvPr id="13" name="CuadroTexto 37">
            <a:extLst>
              <a:ext uri="{FF2B5EF4-FFF2-40B4-BE49-F238E27FC236}">
                <a16:creationId xmlns:a16="http://schemas.microsoft.com/office/drawing/2014/main" id="{731D74B7-F5CF-AE9A-B54A-FD70172B03AC}"/>
              </a:ext>
            </a:extLst>
          </p:cNvPr>
          <p:cNvSpPr txBox="1"/>
          <p:nvPr/>
        </p:nvSpPr>
        <p:spPr>
          <a:xfrm>
            <a:off x="5900936" y="5372487"/>
            <a:ext cx="735201" cy="584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s-CO" sz="3199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s-CO" sz="3199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lang="es-CO" sz="3199" b="1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87;p26">
            <a:extLst>
              <a:ext uri="{FF2B5EF4-FFF2-40B4-BE49-F238E27FC236}">
                <a16:creationId xmlns:a16="http://schemas.microsoft.com/office/drawing/2014/main" id="{7E6E3F94-ED08-5F60-6BF0-A9703F5F4C6A}"/>
              </a:ext>
            </a:extLst>
          </p:cNvPr>
          <p:cNvSpPr txBox="1"/>
          <p:nvPr/>
        </p:nvSpPr>
        <p:spPr>
          <a:xfrm>
            <a:off x="8395622" y="2698056"/>
            <a:ext cx="2339820" cy="492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s-CO" sz="2399" b="1" kern="0" dirty="0">
                <a:solidFill>
                  <a:srgbClr val="00AFA6"/>
                </a:solidFill>
                <a:latin typeface="Calibri"/>
                <a:ea typeface="Calibri"/>
                <a:cs typeface="Calibri"/>
                <a:sym typeface="Calibri"/>
              </a:rPr>
              <a:t>Movilización</a:t>
            </a:r>
            <a:endParaRPr sz="1066" b="1" kern="0" dirty="0">
              <a:solidFill>
                <a:srgbClr val="00AF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CuadroTexto 30">
            <a:extLst>
              <a:ext uri="{FF2B5EF4-FFF2-40B4-BE49-F238E27FC236}">
                <a16:creationId xmlns:a16="http://schemas.microsoft.com/office/drawing/2014/main" id="{A89D86BA-D823-DF07-DA11-4E7BD1283EAB}"/>
              </a:ext>
            </a:extLst>
          </p:cNvPr>
          <p:cNvSpPr txBox="1"/>
          <p:nvPr/>
        </p:nvSpPr>
        <p:spPr>
          <a:xfrm>
            <a:off x="9024553" y="3429001"/>
            <a:ext cx="2674789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8804">
              <a:buClr>
                <a:srgbClr val="000000"/>
              </a:buClr>
              <a:buSzPts val="1400"/>
              <a:defRPr/>
            </a:pPr>
            <a:r>
              <a:rPr lang="es-ES" sz="1466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Simulacro de Incendio Forestal</a:t>
            </a:r>
          </a:p>
          <a:p>
            <a:pPr marL="228526" indent="-228526" defTabSz="1218804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Acompañamiento y Asesoría Técnica</a:t>
            </a:r>
            <a:endParaRPr lang="es-CO" sz="1066" kern="0" dirty="0">
              <a:solidFill>
                <a:srgbClr val="000000"/>
              </a:solidFill>
              <a:latin typeface="Calibri"/>
              <a:ea typeface="Calibri" panose="020F0502020204030204" pitchFamily="34" charset="0"/>
              <a:cs typeface="Calibri"/>
              <a:sym typeface="Arial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5154A81-9B3E-4B8D-9DD9-B6B64B84A7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724"/>
          <a:stretch/>
        </p:blipFill>
        <p:spPr>
          <a:xfrm>
            <a:off x="1056661" y="1178792"/>
            <a:ext cx="2246724" cy="130694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AF6E1F6-20D3-4EFD-9E51-86B79FEAC5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666"/>
          <a:stretch/>
        </p:blipFill>
        <p:spPr>
          <a:xfrm>
            <a:off x="3719026" y="1184277"/>
            <a:ext cx="2471941" cy="123905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C484E22-4DA6-4669-BC29-04272C451D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086"/>
          <a:stretch/>
        </p:blipFill>
        <p:spPr>
          <a:xfrm>
            <a:off x="6339381" y="1144663"/>
            <a:ext cx="2131569" cy="130411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123A0AC-FCDA-4F24-8E35-C002C623E9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427"/>
          <a:stretch/>
        </p:blipFill>
        <p:spPr>
          <a:xfrm>
            <a:off x="9051039" y="1158463"/>
            <a:ext cx="2307805" cy="1304111"/>
          </a:xfrm>
          <a:prstGeom prst="rect">
            <a:avLst/>
          </a:prstGeom>
        </p:spPr>
      </p:pic>
      <p:sp>
        <p:nvSpPr>
          <p:cNvPr id="42" name="CuadroTexto 37">
            <a:extLst>
              <a:ext uri="{FF2B5EF4-FFF2-40B4-BE49-F238E27FC236}">
                <a16:creationId xmlns:a16="http://schemas.microsoft.com/office/drawing/2014/main" id="{56C123AC-05A1-4B1C-8297-CCEBC630F682}"/>
              </a:ext>
            </a:extLst>
          </p:cNvPr>
          <p:cNvSpPr txBox="1"/>
          <p:nvPr/>
        </p:nvSpPr>
        <p:spPr>
          <a:xfrm>
            <a:off x="8561117" y="5372487"/>
            <a:ext cx="735201" cy="584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s-CO" sz="3199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08</a:t>
            </a:r>
            <a:endParaRPr lang="es-CO" sz="3199" b="1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192;p26">
            <a:extLst>
              <a:ext uri="{FF2B5EF4-FFF2-40B4-BE49-F238E27FC236}">
                <a16:creationId xmlns:a16="http://schemas.microsoft.com/office/drawing/2014/main" id="{808A219A-5FE2-47B8-B015-CDC7D4C5517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84484" y="6256916"/>
            <a:ext cx="2014442" cy="60108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D6E85A6A-8FA8-B880-088F-61C3AF258580}"/>
              </a:ext>
            </a:extLst>
          </p:cNvPr>
          <p:cNvSpPr/>
          <p:nvPr/>
        </p:nvSpPr>
        <p:spPr>
          <a:xfrm>
            <a:off x="6167566" y="262600"/>
            <a:ext cx="6041485" cy="52719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666">
              <a:solidFill>
                <a:schemeClr val="bg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6216D9C-4A3D-F4E3-9DB9-53DE995AA16C}"/>
              </a:ext>
            </a:extLst>
          </p:cNvPr>
          <p:cNvSpPr txBox="1"/>
          <p:nvPr/>
        </p:nvSpPr>
        <p:spPr>
          <a:xfrm>
            <a:off x="6169693" y="261098"/>
            <a:ext cx="6290944" cy="461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399" b="1" dirty="0">
                <a:solidFill>
                  <a:schemeClr val="bg1"/>
                </a:solidFill>
              </a:rPr>
              <a:t>Plan de trabajo de SAR 2024-2025 </a:t>
            </a:r>
            <a:endParaRPr lang="es-CO" sz="2399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256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o 23">
            <a:extLst>
              <a:ext uri="{FF2B5EF4-FFF2-40B4-BE49-F238E27FC236}">
                <a16:creationId xmlns:a16="http://schemas.microsoft.com/office/drawing/2014/main" id="{F2CF9DF7-D135-C04E-A796-C69C97C4CC48}"/>
              </a:ext>
            </a:extLst>
          </p:cNvPr>
          <p:cNvGrpSpPr/>
          <p:nvPr/>
        </p:nvGrpSpPr>
        <p:grpSpPr>
          <a:xfrm>
            <a:off x="1255017" y="3880880"/>
            <a:ext cx="7899616" cy="1285524"/>
            <a:chOff x="3246170" y="2859173"/>
            <a:chExt cx="4371657" cy="728293"/>
          </a:xfrm>
        </p:grpSpPr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7E852328-F156-CE43-86AE-390D40F8F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40158" y="2859173"/>
              <a:ext cx="777669" cy="728293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A0A4B2BD-135E-AE44-9D1D-4CAD87437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1712" y="2863319"/>
              <a:ext cx="720000" cy="720000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058103EF-DA80-4B45-8787-F602DE491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3526" y="2893577"/>
              <a:ext cx="546100" cy="659485"/>
            </a:xfrm>
            <a:prstGeom prst="rect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3467D8D7-95F0-064C-80B0-AE83BAC68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46170" y="2863319"/>
              <a:ext cx="720000" cy="720000"/>
            </a:xfrm>
            <a:prstGeom prst="rect">
              <a:avLst/>
            </a:prstGeom>
          </p:spPr>
        </p:pic>
      </p:grpSp>
      <p:sp>
        <p:nvSpPr>
          <p:cNvPr id="50" name="CuadroTexto 49">
            <a:extLst>
              <a:ext uri="{FF2B5EF4-FFF2-40B4-BE49-F238E27FC236}">
                <a16:creationId xmlns:a16="http://schemas.microsoft.com/office/drawing/2014/main" id="{CD2B166E-E814-7949-867D-7D64AC5FF4EF}"/>
              </a:ext>
            </a:extLst>
          </p:cNvPr>
          <p:cNvSpPr txBox="1"/>
          <p:nvPr/>
        </p:nvSpPr>
        <p:spPr>
          <a:xfrm>
            <a:off x="481733" y="239926"/>
            <a:ext cx="369793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PE" sz="4000" b="1" dirty="0">
                <a:solidFill>
                  <a:srgbClr val="005838"/>
                </a:solidFill>
                <a:latin typeface="+mj-lt"/>
                <a:ea typeface="+mj-ea"/>
                <a:cs typeface="+mj-cs"/>
              </a:rPr>
              <a:t>Agradecimientos</a:t>
            </a:r>
          </a:p>
        </p:txBody>
      </p:sp>
      <p:pic>
        <p:nvPicPr>
          <p:cNvPr id="3" name="Picture 2" descr="A logo with a circle and a logo&#10;&#10;Description automatically generated with medium confidence">
            <a:extLst>
              <a:ext uri="{FF2B5EF4-FFF2-40B4-BE49-F238E27FC236}">
                <a16:creationId xmlns:a16="http://schemas.microsoft.com/office/drawing/2014/main" id="{9A1A61C9-57F4-59FC-30F5-82A74F34C2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224" y="923135"/>
            <a:ext cx="3849196" cy="1237590"/>
          </a:xfrm>
          <a:prstGeom prst="rect">
            <a:avLst/>
          </a:prstGeom>
        </p:spPr>
      </p:pic>
      <p:pic>
        <p:nvPicPr>
          <p:cNvPr id="1026" name="Picture 2" descr="Programa Amazonia Sin Fuego Ecuador">
            <a:extLst>
              <a:ext uri="{FF2B5EF4-FFF2-40B4-BE49-F238E27FC236}">
                <a16:creationId xmlns:a16="http://schemas.microsoft.com/office/drawing/2014/main" id="{ED05D37D-6B60-144E-1C49-10C4024D56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1" b="10345"/>
          <a:stretch/>
        </p:blipFill>
        <p:spPr bwMode="auto">
          <a:xfrm>
            <a:off x="4886559" y="2247706"/>
            <a:ext cx="1846956" cy="139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29">
            <a:extLst>
              <a:ext uri="{FF2B5EF4-FFF2-40B4-BE49-F238E27FC236}">
                <a16:creationId xmlns:a16="http://schemas.microsoft.com/office/drawing/2014/main" id="{A9BB2447-FDC6-474E-A943-45773C9BA5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6277" y="2286024"/>
            <a:ext cx="2242927" cy="1196747"/>
          </a:xfrm>
          <a:prstGeom prst="rect">
            <a:avLst/>
          </a:prstGeom>
        </p:spPr>
      </p:pic>
      <p:pic>
        <p:nvPicPr>
          <p:cNvPr id="1028" name="Picture 4" descr="Untitled">
            <a:extLst>
              <a:ext uri="{FF2B5EF4-FFF2-40B4-BE49-F238E27FC236}">
                <a16:creationId xmlns:a16="http://schemas.microsoft.com/office/drawing/2014/main" id="{5E011121-97E3-6948-267A-97AA73AA73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9" b="18566"/>
          <a:stretch/>
        </p:blipFill>
        <p:spPr bwMode="auto">
          <a:xfrm>
            <a:off x="7582710" y="2160725"/>
            <a:ext cx="2318848" cy="15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>
            <a:extLst>
              <a:ext uri="{FF2B5EF4-FFF2-40B4-BE49-F238E27FC236}">
                <a16:creationId xmlns:a16="http://schemas.microsoft.com/office/drawing/2014/main" id="{025522D1-654E-E184-0A14-A9CEE8BBA0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U.S. Southern Command (SOUTHCOM) | Doral FL">
            <a:extLst>
              <a:ext uri="{FF2B5EF4-FFF2-40B4-BE49-F238E27FC236}">
                <a16:creationId xmlns:a16="http://schemas.microsoft.com/office/drawing/2014/main" id="{22C5D016-6DE6-32FF-F38E-84390DB0E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580" y="603104"/>
            <a:ext cx="1659883" cy="165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nicio - Ibarra, Ciudad blanca a la que siempre se vuelve">
            <a:extLst>
              <a:ext uri="{FF2B5EF4-FFF2-40B4-BE49-F238E27FC236}">
                <a16:creationId xmlns:a16="http://schemas.microsoft.com/office/drawing/2014/main" id="{944068FC-B344-D469-E52D-DDE18B342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699" y="3771046"/>
            <a:ext cx="1450585" cy="145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CCI – International Cryosphere Climate Initiative">
            <a:extLst>
              <a:ext uri="{FF2B5EF4-FFF2-40B4-BE49-F238E27FC236}">
                <a16:creationId xmlns:a16="http://schemas.microsoft.com/office/drawing/2014/main" id="{D7800144-1BD4-1241-6EFF-525DE6307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49" y="5617920"/>
            <a:ext cx="3201951" cy="7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University of Nevada, Reno - Wikipedia">
            <a:extLst>
              <a:ext uri="{FF2B5EF4-FFF2-40B4-BE49-F238E27FC236}">
                <a16:creationId xmlns:a16="http://schemas.microsoft.com/office/drawing/2014/main" id="{684A6A98-2D11-EED5-960E-F195165D1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580" y="5349312"/>
            <a:ext cx="1285525" cy="128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068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788264D-0D28-F348-BF07-B8AFF1255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9" t="19710" r="1396" b="24"/>
          <a:stretch/>
        </p:blipFill>
        <p:spPr>
          <a:xfrm>
            <a:off x="2934" y="0"/>
            <a:ext cx="12187185" cy="6855883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DEC2EDA3-776E-0049-8F79-D1622A99E0E4}"/>
              </a:ext>
            </a:extLst>
          </p:cNvPr>
          <p:cNvSpPr/>
          <p:nvPr/>
        </p:nvSpPr>
        <p:spPr>
          <a:xfrm>
            <a:off x="1880" y="0"/>
            <a:ext cx="12187185" cy="1880101"/>
          </a:xfrm>
          <a:prstGeom prst="rect">
            <a:avLst/>
          </a:prstGeom>
          <a:gradFill>
            <a:gsLst>
              <a:gs pos="0">
                <a:schemeClr val="tx1">
                  <a:alpha val="20000"/>
                </a:schemeClr>
              </a:gs>
              <a:gs pos="99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399">
              <a:gradFill>
                <a:gsLst>
                  <a:gs pos="0">
                    <a:schemeClr val="tx1"/>
                  </a:gs>
                  <a:gs pos="99000">
                    <a:schemeClr val="tx1"/>
                  </a:gs>
                </a:gsLst>
                <a:lin ang="5400000" scaled="1"/>
              </a:gra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81BBD8F-56A1-F04C-8C30-B58EF8E8B314}"/>
              </a:ext>
            </a:extLst>
          </p:cNvPr>
          <p:cNvSpPr/>
          <p:nvPr/>
        </p:nvSpPr>
        <p:spPr>
          <a:xfrm>
            <a:off x="1880" y="5173385"/>
            <a:ext cx="12188237" cy="168249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399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F88B17F-4EEA-B447-B2DC-00ACAE302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095999" y="1529105"/>
            <a:ext cx="6094115" cy="376955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9E5A999-5C29-3A4A-A8A6-73AF6AA53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62" y="5199319"/>
            <a:ext cx="4282811" cy="126960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BE857D9-797C-304A-BA0B-E320B6375E16}"/>
              </a:ext>
            </a:extLst>
          </p:cNvPr>
          <p:cNvSpPr txBox="1"/>
          <p:nvPr/>
        </p:nvSpPr>
        <p:spPr>
          <a:xfrm>
            <a:off x="484006" y="479569"/>
            <a:ext cx="2115964" cy="10259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ts val="3999"/>
              </a:lnSpc>
            </a:pPr>
            <a:r>
              <a:rPr lang="es-PE" sz="4798" dirty="0">
                <a:solidFill>
                  <a:schemeClr val="bg1"/>
                </a:solidFill>
                <a:latin typeface="Bahnschrift" panose="020B0502040204020203" pitchFamily="34" charset="0"/>
              </a:rPr>
              <a:t>Muchas</a:t>
            </a:r>
          </a:p>
          <a:p>
            <a:pPr algn="just">
              <a:lnSpc>
                <a:spcPts val="3999"/>
              </a:lnSpc>
            </a:pPr>
            <a:r>
              <a:rPr lang="es-PE" sz="4798" dirty="0">
                <a:solidFill>
                  <a:schemeClr val="bg1"/>
                </a:solidFill>
                <a:latin typeface="Bahnschrift" panose="020B0502040204020203" pitchFamily="34" charset="0"/>
              </a:rPr>
              <a:t>gracias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70C571D-3B1A-2E49-924E-1529521C05E9}"/>
              </a:ext>
            </a:extLst>
          </p:cNvPr>
          <p:cNvSpPr txBox="1"/>
          <p:nvPr/>
        </p:nvSpPr>
        <p:spPr>
          <a:xfrm>
            <a:off x="8464795" y="6383853"/>
            <a:ext cx="3242874" cy="2871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s-PE" sz="1866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www.fuego.usforestservice.us</a:t>
            </a:r>
          </a:p>
        </p:txBody>
      </p:sp>
    </p:spTree>
    <p:extLst>
      <p:ext uri="{BB962C8B-B14F-4D97-AF65-F5344CB8AC3E}">
        <p14:creationId xmlns:p14="http://schemas.microsoft.com/office/powerpoint/2010/main" val="3895429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486491CC-1B25-48E8-8AD8-E6DFE8725827}"/>
              </a:ext>
            </a:extLst>
          </p:cNvPr>
          <p:cNvSpPr/>
          <p:nvPr/>
        </p:nvSpPr>
        <p:spPr>
          <a:xfrm>
            <a:off x="-3115" y="-1"/>
            <a:ext cx="12193234" cy="6858001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399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3A7C2F3-E52F-44DB-92DB-36B02E01E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845" y="938818"/>
            <a:ext cx="6489854" cy="578064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BA58CDC-68D7-67B3-FE4F-0BC42CA5E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98" y="586615"/>
            <a:ext cx="9487686" cy="1557486"/>
          </a:xfrm>
        </p:spPr>
        <p:txBody>
          <a:bodyPr>
            <a:noAutofit/>
          </a:bodyPr>
          <a:lstStyle/>
          <a:p>
            <a:r>
              <a:rPr lang="es-MX" sz="2399" b="1" dirty="0">
                <a:solidFill>
                  <a:srgbClr val="005838"/>
                </a:solidFill>
              </a:rPr>
              <a:t>PROGRAMA DE MANEJO DE FUEGO EN AMÉRICA LATINA Y EL CARIBE DEL SERVICIO FORESTAL</a:t>
            </a:r>
            <a:br>
              <a:rPr lang="en-US" sz="2666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2666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2666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666" b="1" dirty="0"/>
          </a:p>
        </p:txBody>
      </p:sp>
      <p:pic>
        <p:nvPicPr>
          <p:cNvPr id="6" name="Google Shape;192;p26">
            <a:extLst>
              <a:ext uri="{FF2B5EF4-FFF2-40B4-BE49-F238E27FC236}">
                <a16:creationId xmlns:a16="http://schemas.microsoft.com/office/drawing/2014/main" id="{EDBF9488-168A-431B-876C-F5897E94729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84484" y="6215399"/>
            <a:ext cx="2014442" cy="6010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0E80F2E-C013-4836-901F-0347931A4E51}"/>
              </a:ext>
            </a:extLst>
          </p:cNvPr>
          <p:cNvSpPr txBox="1"/>
          <p:nvPr/>
        </p:nvSpPr>
        <p:spPr>
          <a:xfrm>
            <a:off x="4921359" y="5697435"/>
            <a:ext cx="48142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dirty="0"/>
              <a:t>Crear asociaciones con los gobiernos, organizaciones no gubernamentales, entidades académicas, grupos comunitarios locales, y el sector privado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63F6E52-5376-4F15-BC3F-047B35649415}"/>
              </a:ext>
            </a:extLst>
          </p:cNvPr>
          <p:cNvSpPr txBox="1"/>
          <p:nvPr/>
        </p:nvSpPr>
        <p:spPr>
          <a:xfrm>
            <a:off x="4921359" y="1308036"/>
            <a:ext cx="43846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dirty="0"/>
              <a:t>Articular con actores en el extranjero para fortalecer capacidades regionales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6D6C74B-027F-4321-AA32-B9CD371C59B7}"/>
              </a:ext>
            </a:extLst>
          </p:cNvPr>
          <p:cNvSpPr txBox="1"/>
          <p:nvPr/>
        </p:nvSpPr>
        <p:spPr>
          <a:xfrm>
            <a:off x="4921359" y="2127086"/>
            <a:ext cx="45315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dirty="0"/>
              <a:t>Desarrollar una sólida red regional para abordar los desafíos críticos al desarrollo de la capacidad de cada país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C422FBE-72EB-40D4-8CB1-2F0B1E847AD1}"/>
              </a:ext>
            </a:extLst>
          </p:cNvPr>
          <p:cNvSpPr txBox="1"/>
          <p:nvPr/>
        </p:nvSpPr>
        <p:spPr>
          <a:xfrm>
            <a:off x="4921359" y="3162342"/>
            <a:ext cx="45315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dirty="0"/>
              <a:t>Mejorar el papel de las mujeres y los grupos indígenas en el manejo de fuego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A5AE18A-FA50-4293-9038-DEB46044F7DD}"/>
              </a:ext>
            </a:extLst>
          </p:cNvPr>
          <p:cNvSpPr txBox="1"/>
          <p:nvPr/>
        </p:nvSpPr>
        <p:spPr>
          <a:xfrm>
            <a:off x="4921359" y="3912805"/>
            <a:ext cx="39285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CO" sz="1600" dirty="0"/>
          </a:p>
          <a:p>
            <a:r>
              <a:rPr lang="es-CO" sz="1600" dirty="0"/>
              <a:t>Estandarizar sistemas regionales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155DFF3-BF54-4FE7-B5FE-E2860B766050}"/>
              </a:ext>
            </a:extLst>
          </p:cNvPr>
          <p:cNvSpPr txBox="1"/>
          <p:nvPr/>
        </p:nvSpPr>
        <p:spPr>
          <a:xfrm>
            <a:off x="4921360" y="4844356"/>
            <a:ext cx="43937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dirty="0"/>
              <a:t>Aumentar la capacidad regional a través de intercambio de información y sistemas de gestión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3C375E0-A714-4DA5-877B-15952C01F9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r="63301"/>
          <a:stretch/>
        </p:blipFill>
        <p:spPr bwMode="auto">
          <a:xfrm>
            <a:off x="496798" y="1723123"/>
            <a:ext cx="2769577" cy="38598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85520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g1e933334048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1" y="-15639"/>
            <a:ext cx="12188236" cy="685791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1e933334048_0_0"/>
          <p:cNvSpPr txBox="1"/>
          <p:nvPr/>
        </p:nvSpPr>
        <p:spPr>
          <a:xfrm>
            <a:off x="2085384" y="2978365"/>
            <a:ext cx="2735968" cy="1599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algn="ctr"/>
            <a:r>
              <a:rPr lang="es-CO" sz="2399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 Fuego Regional de Sudamérica</a:t>
            </a:r>
          </a:p>
          <a:p>
            <a:pPr algn="ctr"/>
            <a:r>
              <a:rPr lang="es-CO" sz="2399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(Objetivos)</a:t>
            </a:r>
            <a:endParaRPr sz="2399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g1e933334048_0_0"/>
          <p:cNvSpPr txBox="1"/>
          <p:nvPr/>
        </p:nvSpPr>
        <p:spPr>
          <a:xfrm>
            <a:off x="4977810" y="5724062"/>
            <a:ext cx="3930430" cy="1048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normAutofit lnSpcReduction="10000"/>
          </a:bodyPr>
          <a:lstStyle/>
          <a:p>
            <a:pPr marL="152350"/>
            <a:r>
              <a:rPr lang="es-CO" sz="1866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Explorar mecanismos de financiamiento privado para gestión y mitigación de incendios forestales.</a:t>
            </a:r>
            <a:endParaRPr sz="1866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g1e933334048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17869" y="5853898"/>
            <a:ext cx="2972249" cy="88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1e933334048_0_0"/>
          <p:cNvSpPr txBox="1"/>
          <p:nvPr/>
        </p:nvSpPr>
        <p:spPr>
          <a:xfrm>
            <a:off x="4977811" y="138185"/>
            <a:ext cx="4474951" cy="1077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marL="152350">
              <a:lnSpc>
                <a:spcPct val="97402"/>
              </a:lnSpc>
            </a:pPr>
            <a:r>
              <a:rPr lang="es-CO" sz="1599" b="1" dirty="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Fortalecer las estrategias nacionales de prevención de incendios, centrándose en los factores socioeconómicos regionales que impulsan los incendios y el uso del suelo.</a:t>
            </a:r>
            <a:endParaRPr lang="en-US" sz="1599" dirty="0"/>
          </a:p>
        </p:txBody>
      </p:sp>
      <p:sp>
        <p:nvSpPr>
          <p:cNvPr id="139" name="Google Shape;139;g1e933334048_0_0"/>
          <p:cNvSpPr txBox="1"/>
          <p:nvPr/>
        </p:nvSpPr>
        <p:spPr>
          <a:xfrm>
            <a:off x="6414014" y="1536845"/>
            <a:ext cx="3930430" cy="984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marL="152350"/>
            <a:r>
              <a:rPr lang="es-CO" sz="1866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Mejorar la capacidad regional para compartir recursos e intercambiar información.</a:t>
            </a:r>
            <a:endParaRPr sz="2399" dirty="0"/>
          </a:p>
        </p:txBody>
      </p:sp>
      <p:sp>
        <p:nvSpPr>
          <p:cNvPr id="140" name="Google Shape;140;g1e933334048_0_0"/>
          <p:cNvSpPr txBox="1"/>
          <p:nvPr/>
        </p:nvSpPr>
        <p:spPr>
          <a:xfrm>
            <a:off x="6904853" y="3063882"/>
            <a:ext cx="3418384" cy="6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marL="152350"/>
            <a:r>
              <a:rPr lang="es-CO" sz="1866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Facilitar la asistencia mutua y cooperación trilateral.</a:t>
            </a:r>
            <a:endParaRPr sz="2399" dirty="0"/>
          </a:p>
        </p:txBody>
      </p:sp>
      <p:sp>
        <p:nvSpPr>
          <p:cNvPr id="141" name="Google Shape;141;g1e933334048_0_0"/>
          <p:cNvSpPr txBox="1"/>
          <p:nvPr/>
        </p:nvSpPr>
        <p:spPr>
          <a:xfrm>
            <a:off x="6470590" y="4381583"/>
            <a:ext cx="3930430" cy="984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marL="152350"/>
            <a:r>
              <a:rPr lang="es-CO" sz="1866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Establecer estándares para respuesta a incendios de forma sincronizada a nivel nacional.</a:t>
            </a:r>
            <a:endParaRPr sz="2399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23BD5CC-EAAE-4D40-88DD-BD6C44041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1057"/>
            <a:ext cx="12188238" cy="6855884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C7B516C3-7517-8A42-B045-7F27A1CDC280}"/>
              </a:ext>
            </a:extLst>
          </p:cNvPr>
          <p:cNvSpPr/>
          <p:nvPr/>
        </p:nvSpPr>
        <p:spPr>
          <a:xfrm>
            <a:off x="1881" y="0"/>
            <a:ext cx="12188238" cy="5890982"/>
          </a:xfrm>
          <a:prstGeom prst="rect">
            <a:avLst/>
          </a:prstGeom>
          <a:gradFill>
            <a:gsLst>
              <a:gs pos="0">
                <a:schemeClr val="bg1"/>
              </a:gs>
              <a:gs pos="99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399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2B4CC34-272E-5E49-8007-63BA1B20A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674" y="6248589"/>
            <a:ext cx="2014445" cy="60941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6A59748-0EE6-E948-9AA3-BC09CEBDBDF3}"/>
              </a:ext>
            </a:extLst>
          </p:cNvPr>
          <p:cNvSpPr txBox="1"/>
          <p:nvPr/>
        </p:nvSpPr>
        <p:spPr>
          <a:xfrm>
            <a:off x="481733" y="239926"/>
            <a:ext cx="775847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PE" sz="4000" b="1" dirty="0">
                <a:solidFill>
                  <a:srgbClr val="005838"/>
                </a:solidFill>
                <a:latin typeface="+mj-lt"/>
                <a:ea typeface="+mj-ea"/>
                <a:cs typeface="+mj-cs"/>
              </a:rPr>
              <a:t>Visión Integral del Manejo de Fuego 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0999971-AC01-FA91-9E5B-C1D8E14130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2489552"/>
              </p:ext>
            </p:extLst>
          </p:nvPr>
        </p:nvGraphicFramePr>
        <p:xfrm>
          <a:off x="2641360" y="125147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76306001-325C-4701-6D57-F763515145D7}"/>
              </a:ext>
            </a:extLst>
          </p:cNvPr>
          <p:cNvGrpSpPr/>
          <p:nvPr/>
        </p:nvGrpSpPr>
        <p:grpSpPr>
          <a:xfrm>
            <a:off x="3418276" y="2956493"/>
            <a:ext cx="1747506" cy="2008628"/>
            <a:chOff x="4577405" y="1705019"/>
            <a:chExt cx="1747506" cy="2008628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28AA4C98-C6C8-D6ED-9366-E705EA8B51E3}"/>
                </a:ext>
              </a:extLst>
            </p:cNvPr>
            <p:cNvSpPr/>
            <p:nvPr/>
          </p:nvSpPr>
          <p:spPr>
            <a:xfrm rot="5400000">
              <a:off x="4446844" y="1835580"/>
              <a:ext cx="2008628" cy="174750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59040487-CA01-C6E8-F9F7-EC0ACEA76389}"/>
                </a:ext>
              </a:extLst>
            </p:cNvPr>
            <p:cNvSpPr txBox="1"/>
            <p:nvPr/>
          </p:nvSpPr>
          <p:spPr>
            <a:xfrm>
              <a:off x="4849725" y="2018030"/>
              <a:ext cx="1202866" cy="13826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dirty="0"/>
                <a:t>Fuego</a:t>
              </a:r>
              <a:r>
                <a:rPr lang="en-US" kern="1200" dirty="0"/>
                <a:t> </a:t>
              </a:r>
              <a:r>
                <a:rPr lang="en-US" kern="1200" dirty="0" err="1"/>
                <a:t>prescrito</a:t>
              </a:r>
              <a:endParaRPr lang="en-US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54433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680A2596-C89A-F942-9CF4-2715B007E1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48" t="4899" r="35918" b="15849"/>
          <a:stretch/>
        </p:blipFill>
        <p:spPr>
          <a:xfrm>
            <a:off x="6354538" y="-1"/>
            <a:ext cx="5835582" cy="6858001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AB86CCAB-B19F-434F-A866-4CFD68BCD9E7}"/>
              </a:ext>
            </a:extLst>
          </p:cNvPr>
          <p:cNvSpPr/>
          <p:nvPr/>
        </p:nvSpPr>
        <p:spPr>
          <a:xfrm>
            <a:off x="-13129006" y="-7012855"/>
            <a:ext cx="20883709" cy="208837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399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34B173-162E-E345-990A-E3A4B4637A6D}"/>
              </a:ext>
            </a:extLst>
          </p:cNvPr>
          <p:cNvSpPr txBox="1"/>
          <p:nvPr/>
        </p:nvSpPr>
        <p:spPr>
          <a:xfrm>
            <a:off x="481733" y="239926"/>
            <a:ext cx="402674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PE" sz="3600" b="1" dirty="0">
                <a:solidFill>
                  <a:srgbClr val="005838"/>
                </a:solidFill>
                <a:latin typeface="+mj-lt"/>
                <a:ea typeface="+mj-ea"/>
                <a:cs typeface="+mj-cs"/>
              </a:rPr>
              <a:t>Ecología de Fuego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BF1DD1B-B302-AE45-8F91-A6D661F25AD9}"/>
              </a:ext>
            </a:extLst>
          </p:cNvPr>
          <p:cNvSpPr txBox="1"/>
          <p:nvPr/>
        </p:nvSpPr>
        <p:spPr>
          <a:xfrm>
            <a:off x="481734" y="1065271"/>
            <a:ext cx="6525307" cy="52322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PE" sz="1866" dirty="0"/>
              <a:t>Investigación en colaboración con la </a:t>
            </a:r>
            <a:r>
              <a:rPr lang="es-PE" sz="1866" dirty="0" err="1"/>
              <a:t>Univ</a:t>
            </a:r>
            <a:r>
              <a:rPr lang="es-PE" sz="1866" dirty="0"/>
              <a:t> de Nevada Reno</a:t>
            </a:r>
            <a:r>
              <a:rPr lang="es-PE" sz="2000" dirty="0"/>
              <a:t>, MAATE, INABIO, Univ. Central de Ecuador </a:t>
            </a:r>
          </a:p>
          <a:p>
            <a:pPr marL="285750" indent="-285750">
              <a:spcBef>
                <a:spcPts val="800"/>
              </a:spcBef>
              <a:buClr>
                <a:srgbClr val="BA0C2F"/>
              </a:buClr>
              <a:buFont typeface="Arial" panose="020B0604020202020204" pitchFamily="34" charset="0"/>
              <a:buChar char="•"/>
            </a:pPr>
            <a:r>
              <a:rPr lang="es-AR" sz="2000" dirty="0"/>
              <a:t>Objetivos: </a:t>
            </a:r>
          </a:p>
          <a:p>
            <a:pPr marL="742950" lvl="1" indent="-285750">
              <a:spcBef>
                <a:spcPts val="800"/>
              </a:spcBef>
              <a:buClr>
                <a:srgbClr val="BA0C2F"/>
              </a:buClr>
              <a:buFont typeface="Arial" panose="020B0604020202020204" pitchFamily="34" charset="0"/>
              <a:buChar char="•"/>
            </a:pPr>
            <a:r>
              <a:rPr lang="es-ES" sz="2000" dirty="0"/>
              <a:t>Investigar el efecto de diferentes intervalos de retorno del fuego sobre la biomasa y la diversidad de la vegetación de Páramo y los insectos asociados</a:t>
            </a:r>
          </a:p>
          <a:p>
            <a:pPr marL="742950" lvl="1" indent="-285750">
              <a:spcBef>
                <a:spcPts val="800"/>
              </a:spcBef>
              <a:buClr>
                <a:srgbClr val="BA0C2F"/>
              </a:buClr>
              <a:buFont typeface="Arial" panose="020B0604020202020204" pitchFamily="34" charset="0"/>
              <a:buChar char="•"/>
            </a:pPr>
            <a:r>
              <a:rPr lang="es-AR" sz="2000" dirty="0"/>
              <a:t>Colaborar con comunidades indígenas e integrar conocimientos tradicionales en planes de MIF </a:t>
            </a:r>
          </a:p>
          <a:p>
            <a:pPr marL="285750" indent="-285750">
              <a:spcBef>
                <a:spcPts val="800"/>
              </a:spcBef>
              <a:buClr>
                <a:srgbClr val="BA0C2F"/>
              </a:buClr>
              <a:buFont typeface="Arial" panose="020B0604020202020204" pitchFamily="34" charset="0"/>
              <a:buChar char="•"/>
            </a:pPr>
            <a:r>
              <a:rPr lang="es-AR" sz="2000" dirty="0"/>
              <a:t>Sitios experimentales en el paramo cerca de las Estaciones de Investigación </a:t>
            </a:r>
            <a:r>
              <a:rPr lang="es-AR" sz="2000" dirty="0" err="1"/>
              <a:t>Yanayacu</a:t>
            </a:r>
            <a:r>
              <a:rPr lang="es-AR" sz="2000" dirty="0"/>
              <a:t> (Papallacta) e </a:t>
            </a:r>
            <a:r>
              <a:rPr lang="es-AR" sz="2000" dirty="0" err="1"/>
              <a:t>Iyarina</a:t>
            </a:r>
            <a:r>
              <a:rPr lang="es-AR" sz="2000" dirty="0"/>
              <a:t> (Tena) </a:t>
            </a:r>
          </a:p>
          <a:p>
            <a:pPr marL="285750" indent="-285750">
              <a:spcBef>
                <a:spcPts val="800"/>
              </a:spcBef>
              <a:buClr>
                <a:srgbClr val="BA0C2F"/>
              </a:buClr>
              <a:buFont typeface="Arial" panose="020B0604020202020204" pitchFamily="34" charset="0"/>
              <a:buChar char="•"/>
            </a:pPr>
            <a:r>
              <a:rPr lang="es-ES" sz="2000" dirty="0"/>
              <a:t>Mediciones del comportamiento del fuego mediante termografía infrarroja y radiometría</a:t>
            </a:r>
          </a:p>
          <a:p>
            <a:pPr marL="285750" indent="-285750">
              <a:spcBef>
                <a:spcPts val="800"/>
              </a:spcBef>
              <a:buClr>
                <a:srgbClr val="BA0C2F"/>
              </a:buClr>
              <a:buFont typeface="Arial" panose="020B0604020202020204" pitchFamily="34" charset="0"/>
              <a:buChar char="•"/>
            </a:pPr>
            <a:r>
              <a:rPr lang="es-ES" sz="2000" dirty="0"/>
              <a:t>Investigación de relación entre estructura del combustible y comportamiento del fuego con </a:t>
            </a:r>
            <a:r>
              <a:rPr lang="es-ES" sz="2000" dirty="0" err="1"/>
              <a:t>LiDAR</a:t>
            </a:r>
            <a:endParaRPr lang="es-AR" sz="1866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7859669-D76A-3C44-94C5-3BB929D3A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5674" y="6252752"/>
            <a:ext cx="2014445" cy="60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23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D3C9ED5E-1056-EA4E-8FB1-BFC8BC2ED73F}"/>
              </a:ext>
            </a:extLst>
          </p:cNvPr>
          <p:cNvSpPr txBox="1"/>
          <p:nvPr/>
        </p:nvSpPr>
        <p:spPr>
          <a:xfrm>
            <a:off x="481733" y="239926"/>
            <a:ext cx="916186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PE" sz="3600" b="1" dirty="0">
                <a:solidFill>
                  <a:srgbClr val="005838"/>
                </a:solidFill>
                <a:latin typeface="+mj-lt"/>
                <a:ea typeface="+mj-ea"/>
                <a:cs typeface="+mj-cs"/>
              </a:rPr>
              <a:t>Sistema de Pronóstico de Incendios Forestales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31567EE-8C25-B845-9415-D55458A18930}"/>
              </a:ext>
            </a:extLst>
          </p:cNvPr>
          <p:cNvSpPr txBox="1"/>
          <p:nvPr/>
        </p:nvSpPr>
        <p:spPr>
          <a:xfrm>
            <a:off x="481734" y="1065271"/>
            <a:ext cx="11215930" cy="54204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algn="just">
              <a:lnSpc>
                <a:spcPct val="106000"/>
              </a:lnSpc>
              <a:spcBef>
                <a:spcPts val="1200"/>
              </a:spcBef>
              <a:spcAft>
                <a:spcPts val="800"/>
              </a:spcAft>
            </a:pPr>
            <a:r>
              <a:rPr lang="es-PE" sz="1866" dirty="0"/>
              <a:t>Colaboración entre el Laboratorio de Ciencias del Fuego de USFS en Missoula, Montana, INAMHI, MAATE (PASF y Dirección de Bosques) y SGR.  </a:t>
            </a:r>
          </a:p>
          <a:p>
            <a:pPr marL="285750" marR="0" indent="-285750" algn="just">
              <a:lnSpc>
                <a:spcPct val="106000"/>
              </a:lnSpc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PE" sz="1866" dirty="0"/>
              <a:t>Objetivo: contar con un pronóstico del peligro para incendios forestales a nivel nacional a corto plazo, para conocer con días de anticipación qué zonas del país son más propensas a incendios forestales o se espera un comportamiento extremo.</a:t>
            </a:r>
          </a:p>
          <a:p>
            <a:pPr marL="285750" marR="0" indent="-285750" algn="just">
              <a:lnSpc>
                <a:spcPct val="106000"/>
              </a:lnSpc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PE" sz="1866" dirty="0"/>
              <a:t>Avances:</a:t>
            </a:r>
          </a:p>
          <a:p>
            <a:pPr marL="742950" lvl="1" indent="-285750" algn="just">
              <a:lnSpc>
                <a:spcPct val="106000"/>
              </a:lnSpc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PE" sz="1866" dirty="0"/>
              <a:t>Conformación grupo de trabajo</a:t>
            </a:r>
          </a:p>
          <a:p>
            <a:pPr marL="742950" lvl="1" indent="-285750" algn="just">
              <a:lnSpc>
                <a:spcPct val="106000"/>
              </a:lnSpc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PE" sz="1866" dirty="0"/>
              <a:t>Intercambio de especialistas en Colombia</a:t>
            </a:r>
          </a:p>
          <a:p>
            <a:pPr marL="742950" lvl="1" indent="-285750" algn="just">
              <a:lnSpc>
                <a:spcPct val="106000"/>
              </a:lnSpc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PE" sz="1866" dirty="0"/>
              <a:t>Zonificación del país en unidades de </a:t>
            </a:r>
            <a:r>
              <a:rPr lang="es-PE" sz="1866" dirty="0" err="1"/>
              <a:t>analisis</a:t>
            </a:r>
            <a:endParaRPr lang="en-US" sz="1866" dirty="0"/>
          </a:p>
          <a:p>
            <a:pPr marL="285750" marR="0" indent="-285750" algn="just">
              <a:lnSpc>
                <a:spcPct val="106000"/>
              </a:lnSpc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PE" sz="1866" dirty="0"/>
              <a:t>Próximos pasos para implementación: visita del equipo técnico ecuatoriano al Laboratorio de Ciencias del Fuego a Missoula, y taller presencial en la ciudad de Quito en agosto de 2024</a:t>
            </a:r>
            <a:endParaRPr lang="en-US" sz="1866" dirty="0"/>
          </a:p>
          <a:p>
            <a:pPr marL="188939" indent="-188939">
              <a:spcBef>
                <a:spcPts val="800"/>
              </a:spcBef>
              <a:buClr>
                <a:srgbClr val="005838"/>
              </a:buClr>
              <a:buFont typeface="Arial" panose="020B0604020202020204" pitchFamily="34" charset="0"/>
              <a:buChar char="•"/>
            </a:pPr>
            <a:endParaRPr lang="es-PE" sz="2133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5190826-8540-294D-9567-5DA06A66C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5676" y="6252752"/>
            <a:ext cx="2014442" cy="601084"/>
          </a:xfrm>
          <a:prstGeom prst="rect">
            <a:avLst/>
          </a:prstGeom>
        </p:spPr>
      </p:pic>
      <p:cxnSp>
        <p:nvCxnSpPr>
          <p:cNvPr id="4" name="Conector recto 15">
            <a:extLst>
              <a:ext uri="{FF2B5EF4-FFF2-40B4-BE49-F238E27FC236}">
                <a16:creationId xmlns:a16="http://schemas.microsoft.com/office/drawing/2014/main" id="{32CF0C2F-2809-B79D-1C3F-CC38F2007F37}"/>
              </a:ext>
            </a:extLst>
          </p:cNvPr>
          <p:cNvCxnSpPr>
            <a:cxnSpLocks/>
          </p:cNvCxnSpPr>
          <p:nvPr/>
        </p:nvCxnSpPr>
        <p:spPr>
          <a:xfrm>
            <a:off x="11707668" y="3170886"/>
            <a:ext cx="482451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2">
            <a:extLst>
              <a:ext uri="{FF2B5EF4-FFF2-40B4-BE49-F238E27FC236}">
                <a16:creationId xmlns:a16="http://schemas.microsoft.com/office/drawing/2014/main" id="{B74AFEB4-A72D-DF1A-0C32-F8FC82CE6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4512" y="2712869"/>
            <a:ext cx="575556" cy="89719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3829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86BA04F-CB00-084A-8565-C477EBAE8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2116"/>
            <a:ext cx="12188238" cy="685588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AA2DB29-56E7-4143-BC54-BEFDF2315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158" y="1058"/>
            <a:ext cx="2437648" cy="685588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6A5F68B-DCCA-E14C-A838-F9A2F4F50841}"/>
              </a:ext>
            </a:extLst>
          </p:cNvPr>
          <p:cNvSpPr txBox="1"/>
          <p:nvPr/>
        </p:nvSpPr>
        <p:spPr>
          <a:xfrm>
            <a:off x="7400261" y="4281706"/>
            <a:ext cx="4445631" cy="6796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5332"/>
              </a:lnSpc>
            </a:pPr>
            <a:r>
              <a:rPr lang="es-PE" sz="6000" b="1" dirty="0">
                <a:solidFill>
                  <a:schemeClr val="bg1"/>
                </a:solidFill>
                <a:latin typeface="Bahnschrift" panose="020B0502040204020203" pitchFamily="34" charset="0"/>
              </a:rPr>
              <a:t>Prevención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778F160-78CC-614D-980C-CB7B1ED44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62" y="106294"/>
            <a:ext cx="4282811" cy="126960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96D6D84-F270-0B4B-A404-BC68032D7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0347" y="461784"/>
            <a:ext cx="1337321" cy="55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74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e 7">
            <a:extLst>
              <a:ext uri="{FF2B5EF4-FFF2-40B4-BE49-F238E27FC236}">
                <a16:creationId xmlns:a16="http://schemas.microsoft.com/office/drawing/2014/main" id="{AB86CCAB-B19F-434F-A866-4CFD68BCD9E7}"/>
              </a:ext>
            </a:extLst>
          </p:cNvPr>
          <p:cNvSpPr/>
          <p:nvPr/>
        </p:nvSpPr>
        <p:spPr>
          <a:xfrm>
            <a:off x="-13129006" y="-7012855"/>
            <a:ext cx="20883709" cy="208837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399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34B173-162E-E345-990A-E3A4B4637A6D}"/>
              </a:ext>
            </a:extLst>
          </p:cNvPr>
          <p:cNvSpPr txBox="1"/>
          <p:nvPr/>
        </p:nvSpPr>
        <p:spPr>
          <a:xfrm>
            <a:off x="481733" y="239926"/>
            <a:ext cx="410798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PE" sz="3600" b="1" dirty="0">
                <a:solidFill>
                  <a:srgbClr val="005838"/>
                </a:solidFill>
                <a:latin typeface="+mj-lt"/>
                <a:ea typeface="+mj-ea"/>
                <a:cs typeface="+mj-cs"/>
              </a:rPr>
              <a:t>Agricultura sin Fuego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BF1DD1B-B302-AE45-8F91-A6D661F25AD9}"/>
              </a:ext>
            </a:extLst>
          </p:cNvPr>
          <p:cNvSpPr txBox="1"/>
          <p:nvPr/>
        </p:nvSpPr>
        <p:spPr>
          <a:xfrm>
            <a:off x="481734" y="1065271"/>
            <a:ext cx="5780843" cy="49787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PE" sz="1866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Alianza con MAATE-Programa Amazonia Sin Fuego y La Iniciativa Internacional sobre el Clima y la </a:t>
            </a:r>
            <a:r>
              <a:rPr lang="es-PE" sz="1866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Criosfera</a:t>
            </a:r>
            <a:r>
              <a:rPr lang="es-PE" sz="1866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endParaRPr lang="es-PE" sz="1866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1866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Proyecto de demostración de practicas de Agricultura de Conservación con productores de maíz en Manabí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1866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35 miembros de la asociación recibieron capacitación mensual y herramientas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866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Resultados después de un ciclo de cultivo: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1866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Mayor rendimiento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1866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Mejor humedad del suelo </a:t>
            </a:r>
          </a:p>
          <a:p>
            <a:pPr marL="800100" lvl="1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1866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Reducción de los costes de fertilizantes en las parcelas de AC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S" sz="1866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Noviembre 2023: Visita de delegación ecuatoriana al Centro Internacional de Mejoramiento de Maíz y Trigo (CIMMYT) en México </a:t>
            </a:r>
            <a:endParaRPr lang="es-PE" sz="1866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7859669-D76A-3C44-94C5-3BB929D3A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674" y="6252752"/>
            <a:ext cx="2014445" cy="601084"/>
          </a:xfrm>
          <a:prstGeom prst="rect">
            <a:avLst/>
          </a:prstGeom>
        </p:spPr>
      </p:pic>
      <p:pic>
        <p:nvPicPr>
          <p:cNvPr id="3" name="Picture 2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26FBC1F6-5765-B829-5843-B27388156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579" y="1"/>
            <a:ext cx="4168520" cy="3126390"/>
          </a:xfrm>
          <a:prstGeom prst="rect">
            <a:avLst/>
          </a:prstGeom>
        </p:spPr>
      </p:pic>
      <p:pic>
        <p:nvPicPr>
          <p:cNvPr id="5" name="Picture 4" descr="A close-up of some branches&#10;&#10;Description automatically generated">
            <a:extLst>
              <a:ext uri="{FF2B5EF4-FFF2-40B4-BE49-F238E27FC236}">
                <a16:creationId xmlns:a16="http://schemas.microsoft.com/office/drawing/2014/main" id="{753FB231-81E7-9C5F-DB0F-8CC0978C04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5"/>
          <a:stretch/>
        </p:blipFill>
        <p:spPr>
          <a:xfrm>
            <a:off x="8044579" y="3126391"/>
            <a:ext cx="4168520" cy="54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09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1848</Words>
  <Application>Microsoft Office PowerPoint</Application>
  <PresentationFormat>Panorámica</PresentationFormat>
  <Paragraphs>265</Paragraphs>
  <Slides>26</Slides>
  <Notes>12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7" baseType="lpstr">
      <vt:lpstr>Aptos</vt:lpstr>
      <vt:lpstr>Aptos Display</vt:lpstr>
      <vt:lpstr>Arial</vt:lpstr>
      <vt:lpstr>Bahnschrift</vt:lpstr>
      <vt:lpstr>Calibri</vt:lpstr>
      <vt:lpstr>Courier New</vt:lpstr>
      <vt:lpstr>Gill Sans MT</vt:lpstr>
      <vt:lpstr>Times New Roman</vt:lpstr>
      <vt:lpstr>Wingdings</vt:lpstr>
      <vt:lpstr>Office Theme</vt:lpstr>
      <vt:lpstr>Document</vt:lpstr>
      <vt:lpstr>Presentación de PowerPoint</vt:lpstr>
      <vt:lpstr>Doctrina para Mejorar la Cooperación Internacional en el Manejo del Fuego</vt:lpstr>
      <vt:lpstr>PROGRAMA DE MANEJO DE FUEGO EN AMÉRICA LATINA Y EL CARIBE DEL SERVICIO FORESTAL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 PROGRAMA USFS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Warriner, Ashley - FS, DC</dc:creator>
  <cp:lastModifiedBy>Oscar Gerardo Rodriguez Chavez</cp:lastModifiedBy>
  <cp:revision>25</cp:revision>
  <dcterms:created xsi:type="dcterms:W3CDTF">2024-06-12T20:50:57Z</dcterms:created>
  <dcterms:modified xsi:type="dcterms:W3CDTF">2024-06-17T13:10:11Z</dcterms:modified>
</cp:coreProperties>
</file>